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sldIdLst>
    <p:sldId id="561" r:id="rId2"/>
    <p:sldId id="555" r:id="rId3"/>
    <p:sldId id="549" r:id="rId4"/>
    <p:sldId id="565" r:id="rId5"/>
    <p:sldId id="550" r:id="rId6"/>
    <p:sldId id="1419" r:id="rId7"/>
    <p:sldId id="564" r:id="rId8"/>
    <p:sldId id="566" r:id="rId9"/>
    <p:sldId id="557" r:id="rId10"/>
    <p:sldId id="1421" r:id="rId11"/>
    <p:sldId id="293" r:id="rId12"/>
    <p:sldId id="558" r:id="rId13"/>
    <p:sldId id="1422" r:id="rId14"/>
    <p:sldId id="1423" r:id="rId15"/>
    <p:sldId id="1424" r:id="rId16"/>
    <p:sldId id="1425" r:id="rId17"/>
    <p:sldId id="1420" r:id="rId18"/>
    <p:sldId id="1426" r:id="rId19"/>
    <p:sldId id="559" r:id="rId20"/>
    <p:sldId id="1427" r:id="rId21"/>
    <p:sldId id="1428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04">
          <p15:clr>
            <a:srgbClr val="A4A3A4"/>
          </p15:clr>
        </p15:guide>
        <p15:guide id="2" pos="7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7BF"/>
    <a:srgbClr val="DFDFDF"/>
    <a:srgbClr val="DDDDDD"/>
    <a:srgbClr val="54B4DA"/>
    <a:srgbClr val="EEEEEE"/>
    <a:srgbClr val="D1D1D1"/>
    <a:srgbClr val="7F7F7F"/>
    <a:srgbClr val="B0B0B0"/>
    <a:srgbClr val="6B6B6B"/>
    <a:srgbClr val="2A96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1" autoAdjust="0"/>
    <p:restoredTop sz="85510" autoAdjust="0"/>
  </p:normalViewPr>
  <p:slideViewPr>
    <p:cSldViewPr snapToGrid="0">
      <p:cViewPr varScale="1">
        <p:scale>
          <a:sx n="108" d="100"/>
          <a:sy n="108" d="100"/>
        </p:scale>
        <p:origin x="1456" y="200"/>
      </p:cViewPr>
      <p:guideLst>
        <p:guide orient="horz" pos="504"/>
        <p:guide pos="71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DBED27-0335-48AE-AF33-AB1038639DCF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49B29D-1490-4838-A239-5EBF78E8B2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3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8D90D8-3754-1743-9803-8BEA8A451F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76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8D90D8-3754-1743-9803-8BEA8A451F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644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8D90D8-3754-1743-9803-8BEA8A451F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76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8D90D8-3754-1743-9803-8BEA8A451FB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76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8D90D8-3754-1743-9803-8BEA8A451FB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76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929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9C018875-663D-4E10-B4AB-22C189073B1B}" type="datetime1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45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9471DDE1-3139-4BF3-9623-653CA7C3E534}" type="datetime1">
              <a:rPr lang="en-US" smtClean="0"/>
              <a:t>10/22/19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847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B363A911-08F1-4322-ADDD-DB5C11797092}" type="datetime1">
              <a:rPr lang="en-US" smtClean="0"/>
              <a:t>10/22/19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8848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B13D2194-51F3-4A10-8125-898417C300F6}" type="datetime1">
              <a:rPr lang="en-US" smtClean="0"/>
              <a:t>10/22/19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0884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B13D2194-51F3-4A10-8125-898417C300F6}" type="datetime1">
              <a:rPr lang="en-US" smtClean="0"/>
              <a:t>10/22/19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31530" y="2988"/>
            <a:ext cx="10822270" cy="6493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000963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B13D2194-51F3-4A10-8125-898417C300F6}" type="datetime1">
              <a:rPr lang="en-US" smtClean="0"/>
              <a:t>10/22/19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 8"/>
          <p:cNvSpPr/>
          <p:nvPr userDrawn="1"/>
        </p:nvSpPr>
        <p:spPr>
          <a:xfrm rot="1871669">
            <a:off x="1695149" y="3844118"/>
            <a:ext cx="9719265" cy="5967047"/>
          </a:xfrm>
          <a:custGeom>
            <a:avLst/>
            <a:gdLst>
              <a:gd name="connsiteX0" fmla="*/ 8722230 w 9719265"/>
              <a:gd name="connsiteY0" fmla="*/ 190677 h 5967047"/>
              <a:gd name="connsiteX1" fmla="*/ 9172145 w 9719265"/>
              <a:gd name="connsiteY1" fmla="*/ 304866 h 5967047"/>
              <a:gd name="connsiteX2" fmla="*/ 9659442 w 9719265"/>
              <a:gd name="connsiteY2" fmla="*/ 0 h 5967047"/>
              <a:gd name="connsiteX3" fmla="*/ 9719265 w 9719265"/>
              <a:gd name="connsiteY3" fmla="*/ 94710 h 5967047"/>
              <a:gd name="connsiteX4" fmla="*/ 2047153 w 9719265"/>
              <a:gd name="connsiteY4" fmla="*/ 4729564 h 5967047"/>
              <a:gd name="connsiteX5" fmla="*/ 2047724 w 9719265"/>
              <a:gd name="connsiteY5" fmla="*/ 4727171 h 5967047"/>
              <a:gd name="connsiteX6" fmla="*/ 0 w 9719265"/>
              <a:gd name="connsiteY6" fmla="*/ 5967047 h 5967047"/>
              <a:gd name="connsiteX7" fmla="*/ 0 w 9719265"/>
              <a:gd name="connsiteY7" fmla="*/ 5853919 h 5967047"/>
              <a:gd name="connsiteX8" fmla="*/ 2146556 w 9719265"/>
              <a:gd name="connsiteY8" fmla="*/ 4554201 h 5967047"/>
              <a:gd name="connsiteX9" fmla="*/ 2148796 w 9719265"/>
              <a:gd name="connsiteY9" fmla="*/ 4557899 h 5967047"/>
              <a:gd name="connsiteX10" fmla="*/ 8614936 w 9719265"/>
              <a:gd name="connsiteY10" fmla="*/ 642130 h 5967047"/>
              <a:gd name="connsiteX0" fmla="*/ 8722230 w 9719265"/>
              <a:gd name="connsiteY0" fmla="*/ 190677 h 5967047"/>
              <a:gd name="connsiteX1" fmla="*/ 9172145 w 9719265"/>
              <a:gd name="connsiteY1" fmla="*/ 304866 h 5967047"/>
              <a:gd name="connsiteX2" fmla="*/ 9659442 w 9719265"/>
              <a:gd name="connsiteY2" fmla="*/ 0 h 5967047"/>
              <a:gd name="connsiteX3" fmla="*/ 9719265 w 9719265"/>
              <a:gd name="connsiteY3" fmla="*/ 94710 h 5967047"/>
              <a:gd name="connsiteX4" fmla="*/ 2047153 w 9719265"/>
              <a:gd name="connsiteY4" fmla="*/ 4729564 h 5967047"/>
              <a:gd name="connsiteX5" fmla="*/ 2047724 w 9719265"/>
              <a:gd name="connsiteY5" fmla="*/ 4727171 h 5967047"/>
              <a:gd name="connsiteX6" fmla="*/ 0 w 9719265"/>
              <a:gd name="connsiteY6" fmla="*/ 5967047 h 5967047"/>
              <a:gd name="connsiteX7" fmla="*/ 0 w 9719265"/>
              <a:gd name="connsiteY7" fmla="*/ 5853919 h 5967047"/>
              <a:gd name="connsiteX8" fmla="*/ 2146556 w 9719265"/>
              <a:gd name="connsiteY8" fmla="*/ 4554201 h 5967047"/>
              <a:gd name="connsiteX9" fmla="*/ 8614936 w 9719265"/>
              <a:gd name="connsiteY9" fmla="*/ 642130 h 5967047"/>
              <a:gd name="connsiteX10" fmla="*/ 8722230 w 9719265"/>
              <a:gd name="connsiteY10" fmla="*/ 190677 h 5967047"/>
              <a:gd name="connsiteX0" fmla="*/ 8722230 w 9719265"/>
              <a:gd name="connsiteY0" fmla="*/ 190677 h 5967047"/>
              <a:gd name="connsiteX1" fmla="*/ 9172145 w 9719265"/>
              <a:gd name="connsiteY1" fmla="*/ 304866 h 5967047"/>
              <a:gd name="connsiteX2" fmla="*/ 9659442 w 9719265"/>
              <a:gd name="connsiteY2" fmla="*/ 0 h 5967047"/>
              <a:gd name="connsiteX3" fmla="*/ 9719265 w 9719265"/>
              <a:gd name="connsiteY3" fmla="*/ 94710 h 5967047"/>
              <a:gd name="connsiteX4" fmla="*/ 2047153 w 9719265"/>
              <a:gd name="connsiteY4" fmla="*/ 4729564 h 5967047"/>
              <a:gd name="connsiteX5" fmla="*/ 2047724 w 9719265"/>
              <a:gd name="connsiteY5" fmla="*/ 4727171 h 5967047"/>
              <a:gd name="connsiteX6" fmla="*/ 0 w 9719265"/>
              <a:gd name="connsiteY6" fmla="*/ 5967047 h 5967047"/>
              <a:gd name="connsiteX7" fmla="*/ 0 w 9719265"/>
              <a:gd name="connsiteY7" fmla="*/ 5853919 h 5967047"/>
              <a:gd name="connsiteX8" fmla="*/ 8614936 w 9719265"/>
              <a:gd name="connsiteY8" fmla="*/ 642130 h 5967047"/>
              <a:gd name="connsiteX9" fmla="*/ 8722230 w 9719265"/>
              <a:gd name="connsiteY9" fmla="*/ 190677 h 5967047"/>
              <a:gd name="connsiteX0" fmla="*/ 8722230 w 9719265"/>
              <a:gd name="connsiteY0" fmla="*/ 190677 h 5967047"/>
              <a:gd name="connsiteX1" fmla="*/ 9172145 w 9719265"/>
              <a:gd name="connsiteY1" fmla="*/ 304866 h 5967047"/>
              <a:gd name="connsiteX2" fmla="*/ 9659442 w 9719265"/>
              <a:gd name="connsiteY2" fmla="*/ 0 h 5967047"/>
              <a:gd name="connsiteX3" fmla="*/ 9719265 w 9719265"/>
              <a:gd name="connsiteY3" fmla="*/ 94710 h 5967047"/>
              <a:gd name="connsiteX4" fmla="*/ 2047153 w 9719265"/>
              <a:gd name="connsiteY4" fmla="*/ 4729564 h 5967047"/>
              <a:gd name="connsiteX5" fmla="*/ 0 w 9719265"/>
              <a:gd name="connsiteY5" fmla="*/ 5967047 h 5967047"/>
              <a:gd name="connsiteX6" fmla="*/ 0 w 9719265"/>
              <a:gd name="connsiteY6" fmla="*/ 5853919 h 5967047"/>
              <a:gd name="connsiteX7" fmla="*/ 8614936 w 9719265"/>
              <a:gd name="connsiteY7" fmla="*/ 642130 h 5967047"/>
              <a:gd name="connsiteX8" fmla="*/ 8722230 w 9719265"/>
              <a:gd name="connsiteY8" fmla="*/ 190677 h 5967047"/>
              <a:gd name="connsiteX0" fmla="*/ 8722230 w 9719265"/>
              <a:gd name="connsiteY0" fmla="*/ 190677 h 5967047"/>
              <a:gd name="connsiteX1" fmla="*/ 9172145 w 9719265"/>
              <a:gd name="connsiteY1" fmla="*/ 304866 h 5967047"/>
              <a:gd name="connsiteX2" fmla="*/ 9659442 w 9719265"/>
              <a:gd name="connsiteY2" fmla="*/ 0 h 5967047"/>
              <a:gd name="connsiteX3" fmla="*/ 9719265 w 9719265"/>
              <a:gd name="connsiteY3" fmla="*/ 94710 h 5967047"/>
              <a:gd name="connsiteX4" fmla="*/ 0 w 9719265"/>
              <a:gd name="connsiteY4" fmla="*/ 5967047 h 5967047"/>
              <a:gd name="connsiteX5" fmla="*/ 0 w 9719265"/>
              <a:gd name="connsiteY5" fmla="*/ 5853919 h 5967047"/>
              <a:gd name="connsiteX6" fmla="*/ 8614936 w 9719265"/>
              <a:gd name="connsiteY6" fmla="*/ 642130 h 5967047"/>
              <a:gd name="connsiteX7" fmla="*/ 8722230 w 9719265"/>
              <a:gd name="connsiteY7" fmla="*/ 190677 h 5967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719265" h="5967047">
                <a:moveTo>
                  <a:pt x="8722230" y="190677"/>
                </a:moveTo>
                <a:lnTo>
                  <a:pt x="9172145" y="304866"/>
                </a:lnTo>
                <a:cubicBezTo>
                  <a:pt x="9307069" y="223199"/>
                  <a:pt x="9524516" y="81667"/>
                  <a:pt x="9659442" y="0"/>
                </a:cubicBezTo>
                <a:lnTo>
                  <a:pt x="9719265" y="94710"/>
                </a:lnTo>
                <a:lnTo>
                  <a:pt x="0" y="5967047"/>
                </a:lnTo>
                <a:lnTo>
                  <a:pt x="0" y="5853919"/>
                </a:lnTo>
                <a:lnTo>
                  <a:pt x="8614936" y="642130"/>
                </a:lnTo>
                <a:lnTo>
                  <a:pt x="8722230" y="190677"/>
                </a:lnTo>
                <a:close/>
              </a:path>
            </a:pathLst>
          </a:custGeom>
          <a:solidFill>
            <a:srgbClr val="2A96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755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 flipH="1">
            <a:off x="0" y="0"/>
            <a:ext cx="12192000" cy="45719"/>
          </a:xfrm>
          <a:prstGeom prst="rect">
            <a:avLst/>
          </a:prstGeom>
          <a:solidFill>
            <a:srgbClr val="39ADC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 flipH="1">
            <a:off x="0" y="87639"/>
            <a:ext cx="12192000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39198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0" y="6514400"/>
            <a:ext cx="12192000" cy="358967"/>
            <a:chOff x="0" y="5645696"/>
            <a:chExt cx="9144000" cy="358967"/>
          </a:xfrm>
        </p:grpSpPr>
        <p:sp>
          <p:nvSpPr>
            <p:cNvPr id="7" name="Rectangle 6"/>
            <p:cNvSpPr/>
            <p:nvPr/>
          </p:nvSpPr>
          <p:spPr>
            <a:xfrm>
              <a:off x="0" y="5894405"/>
              <a:ext cx="9144000" cy="105075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prstClr val="white"/>
                </a:solidFill>
                <a:latin typeface="Century Gothic"/>
                <a:cs typeface="Century Gothic"/>
              </a:endParaRPr>
            </a:p>
          </p:txBody>
        </p:sp>
        <p:sp>
          <p:nvSpPr>
            <p:cNvPr id="8" name="Rectangle 12"/>
            <p:cNvSpPr/>
            <p:nvPr/>
          </p:nvSpPr>
          <p:spPr>
            <a:xfrm>
              <a:off x="7685070" y="5645696"/>
              <a:ext cx="1458930" cy="358967"/>
            </a:xfrm>
            <a:custGeom>
              <a:avLst/>
              <a:gdLst>
                <a:gd name="connsiteX0" fmla="*/ 0 w 1458930"/>
                <a:gd name="connsiteY0" fmla="*/ 0 h 352361"/>
                <a:gd name="connsiteX1" fmla="*/ 1458930 w 1458930"/>
                <a:gd name="connsiteY1" fmla="*/ 0 h 352361"/>
                <a:gd name="connsiteX2" fmla="*/ 1458930 w 1458930"/>
                <a:gd name="connsiteY2" fmla="*/ 352361 h 352361"/>
                <a:gd name="connsiteX3" fmla="*/ 0 w 1458930"/>
                <a:gd name="connsiteY3" fmla="*/ 352361 h 352361"/>
                <a:gd name="connsiteX4" fmla="*/ 0 w 1458930"/>
                <a:gd name="connsiteY4" fmla="*/ 0 h 352361"/>
                <a:gd name="connsiteX0" fmla="*/ 0 w 1458930"/>
                <a:gd name="connsiteY0" fmla="*/ 6606 h 358967"/>
                <a:gd name="connsiteX1" fmla="*/ 277402 w 1458930"/>
                <a:gd name="connsiteY1" fmla="*/ 0 h 358967"/>
                <a:gd name="connsiteX2" fmla="*/ 1458930 w 1458930"/>
                <a:gd name="connsiteY2" fmla="*/ 6606 h 358967"/>
                <a:gd name="connsiteX3" fmla="*/ 1458930 w 1458930"/>
                <a:gd name="connsiteY3" fmla="*/ 358967 h 358967"/>
                <a:gd name="connsiteX4" fmla="*/ 0 w 1458930"/>
                <a:gd name="connsiteY4" fmla="*/ 358967 h 358967"/>
                <a:gd name="connsiteX5" fmla="*/ 0 w 1458930"/>
                <a:gd name="connsiteY5" fmla="*/ 6606 h 358967"/>
                <a:gd name="connsiteX0" fmla="*/ 0 w 1458930"/>
                <a:gd name="connsiteY0" fmla="*/ 358967 h 358967"/>
                <a:gd name="connsiteX1" fmla="*/ 277402 w 1458930"/>
                <a:gd name="connsiteY1" fmla="*/ 0 h 358967"/>
                <a:gd name="connsiteX2" fmla="*/ 1458930 w 1458930"/>
                <a:gd name="connsiteY2" fmla="*/ 6606 h 358967"/>
                <a:gd name="connsiteX3" fmla="*/ 1458930 w 1458930"/>
                <a:gd name="connsiteY3" fmla="*/ 358967 h 358967"/>
                <a:gd name="connsiteX4" fmla="*/ 0 w 1458930"/>
                <a:gd name="connsiteY4" fmla="*/ 358967 h 35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8930" h="358967">
                  <a:moveTo>
                    <a:pt x="0" y="358967"/>
                  </a:moveTo>
                  <a:lnTo>
                    <a:pt x="277402" y="0"/>
                  </a:lnTo>
                  <a:lnTo>
                    <a:pt x="1458930" y="6606"/>
                  </a:lnTo>
                  <a:lnTo>
                    <a:pt x="1458930" y="358967"/>
                  </a:lnTo>
                  <a:lnTo>
                    <a:pt x="0" y="358967"/>
                  </a:lnTo>
                  <a:close/>
                </a:path>
              </a:pathLst>
            </a:custGeom>
            <a:solidFill>
              <a:srgbClr val="39ADC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dirty="0">
                <a:solidFill>
                  <a:prstClr val="white"/>
                </a:solidFill>
                <a:latin typeface="Century Gothic"/>
                <a:cs typeface="Century Gothic"/>
              </a:endParaRP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A17B8242-11C0-40E3-80E9-10198E71F3CA}" type="datetime1">
              <a:rPr lang="en-US" smtClean="0"/>
              <a:t>10/22/19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0772877" y="6571539"/>
            <a:ext cx="10694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white"/>
                </a:solidFill>
                <a:latin typeface="Century Gothic"/>
                <a:cs typeface="Century Gothic"/>
              </a:rPr>
              <a:t>Slide No.</a:t>
            </a:r>
          </a:p>
        </p:txBody>
      </p:sp>
    </p:spTree>
    <p:extLst>
      <p:ext uri="{BB962C8B-B14F-4D97-AF65-F5344CB8AC3E}">
        <p14:creationId xmlns:p14="http://schemas.microsoft.com/office/powerpoint/2010/main" val="29695328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05C508EA-CBA3-428E-8CB7-6031E74492A3}" type="datetime1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2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618E784D-E303-473E-8D74-830B2E5BC9F0}" type="datetime1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737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680E39A2-99F3-4274-A5F2-B0CD542E5A34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6369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57C6C105-94C3-461E-98AB-8FAE21A37EAC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699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7041B9D7-E547-4113-B4DE-D190D3DC3B66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91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6C533F4-4892-7348-AFF7-034C080B7385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2E5018D-85A7-BA4E-8328-9206894B3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6085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35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3140564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71077B6F-CDAB-46D3-983F-6AEC14FDCEB9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91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41A457A9-1FF6-4296-80DD-135892C515E0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65"/>
          <p:cNvSpPr>
            <a:spLocks noGrp="1"/>
          </p:cNvSpPr>
          <p:nvPr>
            <p:ph type="pic" sz="quarter" idx="13"/>
          </p:nvPr>
        </p:nvSpPr>
        <p:spPr>
          <a:xfrm>
            <a:off x="874387" y="2080569"/>
            <a:ext cx="2015771" cy="273367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5"/>
          <p:cNvSpPr>
            <a:spLocks noGrp="1"/>
          </p:cNvSpPr>
          <p:nvPr>
            <p:ph type="pic" sz="quarter" idx="14"/>
          </p:nvPr>
        </p:nvSpPr>
        <p:spPr>
          <a:xfrm>
            <a:off x="2989635" y="2080569"/>
            <a:ext cx="2015771" cy="273367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65"/>
          <p:cNvSpPr>
            <a:spLocks noGrp="1"/>
          </p:cNvSpPr>
          <p:nvPr>
            <p:ph type="pic" sz="quarter" idx="15"/>
          </p:nvPr>
        </p:nvSpPr>
        <p:spPr>
          <a:xfrm>
            <a:off x="5104883" y="2080569"/>
            <a:ext cx="2015771" cy="2733675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65"/>
          <p:cNvSpPr>
            <a:spLocks noGrp="1"/>
          </p:cNvSpPr>
          <p:nvPr>
            <p:ph type="pic" sz="quarter" idx="16"/>
          </p:nvPr>
        </p:nvSpPr>
        <p:spPr>
          <a:xfrm>
            <a:off x="7220131" y="2080569"/>
            <a:ext cx="2015771" cy="273367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65"/>
          <p:cNvSpPr>
            <a:spLocks noGrp="1"/>
          </p:cNvSpPr>
          <p:nvPr>
            <p:ph type="pic" sz="quarter" idx="17"/>
          </p:nvPr>
        </p:nvSpPr>
        <p:spPr>
          <a:xfrm>
            <a:off x="9335378" y="2080569"/>
            <a:ext cx="2015771" cy="2733675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531530" y="2988"/>
            <a:ext cx="10822270" cy="6493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17150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41A457A9-1FF6-4296-80DD-135892C515E0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758132 h 6858000"/>
              <a:gd name="connsiteX3" fmla="*/ 5995378 w 6096000"/>
              <a:gd name="connsiteY3" fmla="*/ 768907 h 6858000"/>
              <a:gd name="connsiteX4" fmla="*/ 5568164 w 6096000"/>
              <a:gd name="connsiteY4" fmla="*/ 1325705 h 6858000"/>
              <a:gd name="connsiteX5" fmla="*/ 5995378 w 6096000"/>
              <a:gd name="connsiteY5" fmla="*/ 1882503 h 6858000"/>
              <a:gd name="connsiteX6" fmla="*/ 6096000 w 6096000"/>
              <a:gd name="connsiteY6" fmla="*/ 1893278 h 6858000"/>
              <a:gd name="connsiteX7" fmla="*/ 6096000 w 6096000"/>
              <a:gd name="connsiteY7" fmla="*/ 2861428 h 6858000"/>
              <a:gd name="connsiteX8" fmla="*/ 5995378 w 6096000"/>
              <a:gd name="connsiteY8" fmla="*/ 2872203 h 6858000"/>
              <a:gd name="connsiteX9" fmla="*/ 5568164 w 6096000"/>
              <a:gd name="connsiteY9" fmla="*/ 3429001 h 6858000"/>
              <a:gd name="connsiteX10" fmla="*/ 5995378 w 6096000"/>
              <a:gd name="connsiteY10" fmla="*/ 3985799 h 6858000"/>
              <a:gd name="connsiteX11" fmla="*/ 6096000 w 6096000"/>
              <a:gd name="connsiteY11" fmla="*/ 3996574 h 6858000"/>
              <a:gd name="connsiteX12" fmla="*/ 6096000 w 6096000"/>
              <a:gd name="connsiteY12" fmla="*/ 4964724 h 6858000"/>
              <a:gd name="connsiteX13" fmla="*/ 5995378 w 6096000"/>
              <a:gd name="connsiteY13" fmla="*/ 4975499 h 6858000"/>
              <a:gd name="connsiteX14" fmla="*/ 5568164 w 6096000"/>
              <a:gd name="connsiteY14" fmla="*/ 5532297 h 6858000"/>
              <a:gd name="connsiteX15" fmla="*/ 5995378 w 6096000"/>
              <a:gd name="connsiteY15" fmla="*/ 6089095 h 6858000"/>
              <a:gd name="connsiteX16" fmla="*/ 6096000 w 6096000"/>
              <a:gd name="connsiteY16" fmla="*/ 6099871 h 6858000"/>
              <a:gd name="connsiteX17" fmla="*/ 6096000 w 6096000"/>
              <a:gd name="connsiteY17" fmla="*/ 6858000 h 6858000"/>
              <a:gd name="connsiteX18" fmla="*/ 0 w 6096000"/>
              <a:gd name="connsiteY1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758132"/>
                </a:lnTo>
                <a:lnTo>
                  <a:pt x="5995378" y="768907"/>
                </a:lnTo>
                <a:cubicBezTo>
                  <a:pt x="5751568" y="821903"/>
                  <a:pt x="5568164" y="1051053"/>
                  <a:pt x="5568164" y="1325705"/>
                </a:cubicBezTo>
                <a:cubicBezTo>
                  <a:pt x="5568164" y="1600357"/>
                  <a:pt x="5751568" y="1829507"/>
                  <a:pt x="5995378" y="1882503"/>
                </a:cubicBezTo>
                <a:lnTo>
                  <a:pt x="6096000" y="1893278"/>
                </a:lnTo>
                <a:lnTo>
                  <a:pt x="6096000" y="2861428"/>
                </a:lnTo>
                <a:lnTo>
                  <a:pt x="5995378" y="2872203"/>
                </a:lnTo>
                <a:cubicBezTo>
                  <a:pt x="5751568" y="2925199"/>
                  <a:pt x="5568164" y="3154349"/>
                  <a:pt x="5568164" y="3429001"/>
                </a:cubicBezTo>
                <a:cubicBezTo>
                  <a:pt x="5568164" y="3703653"/>
                  <a:pt x="5751568" y="3932803"/>
                  <a:pt x="5995378" y="3985799"/>
                </a:cubicBezTo>
                <a:lnTo>
                  <a:pt x="6096000" y="3996574"/>
                </a:lnTo>
                <a:lnTo>
                  <a:pt x="6096000" y="4964724"/>
                </a:lnTo>
                <a:lnTo>
                  <a:pt x="5995378" y="4975499"/>
                </a:lnTo>
                <a:cubicBezTo>
                  <a:pt x="5751568" y="5028495"/>
                  <a:pt x="5568164" y="5257645"/>
                  <a:pt x="5568164" y="5532297"/>
                </a:cubicBezTo>
                <a:cubicBezTo>
                  <a:pt x="5568164" y="5806949"/>
                  <a:pt x="5751568" y="6036099"/>
                  <a:pt x="5995378" y="6089095"/>
                </a:cubicBezTo>
                <a:lnTo>
                  <a:pt x="6096000" y="6099871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95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41A457A9-1FF6-4296-80DD-135892C515E0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88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41A457A9-1FF6-4296-80DD-135892C515E0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531530" y="2988"/>
            <a:ext cx="10822270" cy="6493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839788"/>
            <a:ext cx="12192000" cy="53657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059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9E4B4152-BA11-4A64-9E3E-3CA4962DC0CF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1145152" y="2049247"/>
            <a:ext cx="2064662" cy="2376124"/>
          </a:xfrm>
          <a:custGeom>
            <a:avLst/>
            <a:gdLst>
              <a:gd name="connsiteX0" fmla="*/ 0 w 2064662"/>
              <a:gd name="connsiteY0" fmla="*/ 0 h 2376124"/>
              <a:gd name="connsiteX1" fmla="*/ 2064662 w 2064662"/>
              <a:gd name="connsiteY1" fmla="*/ 0 h 2376124"/>
              <a:gd name="connsiteX2" fmla="*/ 2064662 w 2064662"/>
              <a:gd name="connsiteY2" fmla="*/ 2376124 h 2376124"/>
              <a:gd name="connsiteX3" fmla="*/ 0 w 2064662"/>
              <a:gd name="connsiteY3" fmla="*/ 2376124 h 237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4662" h="2376124">
                <a:moveTo>
                  <a:pt x="0" y="0"/>
                </a:moveTo>
                <a:lnTo>
                  <a:pt x="2064662" y="0"/>
                </a:lnTo>
                <a:lnTo>
                  <a:pt x="2064662" y="2376124"/>
                </a:lnTo>
                <a:lnTo>
                  <a:pt x="0" y="237612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4"/>
          </p:nvPr>
        </p:nvSpPr>
        <p:spPr>
          <a:xfrm>
            <a:off x="3555066" y="2049247"/>
            <a:ext cx="2064662" cy="2376124"/>
          </a:xfrm>
          <a:custGeom>
            <a:avLst/>
            <a:gdLst>
              <a:gd name="connsiteX0" fmla="*/ 0 w 2064662"/>
              <a:gd name="connsiteY0" fmla="*/ 0 h 2376124"/>
              <a:gd name="connsiteX1" fmla="*/ 2064662 w 2064662"/>
              <a:gd name="connsiteY1" fmla="*/ 0 h 2376124"/>
              <a:gd name="connsiteX2" fmla="*/ 2064662 w 2064662"/>
              <a:gd name="connsiteY2" fmla="*/ 2376124 h 2376124"/>
              <a:gd name="connsiteX3" fmla="*/ 0 w 2064662"/>
              <a:gd name="connsiteY3" fmla="*/ 2376124 h 237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4662" h="2376124">
                <a:moveTo>
                  <a:pt x="0" y="0"/>
                </a:moveTo>
                <a:lnTo>
                  <a:pt x="2064662" y="0"/>
                </a:lnTo>
                <a:lnTo>
                  <a:pt x="2064662" y="2376124"/>
                </a:lnTo>
                <a:lnTo>
                  <a:pt x="0" y="237612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5"/>
          </p:nvPr>
        </p:nvSpPr>
        <p:spPr>
          <a:xfrm>
            <a:off x="5964981" y="1470371"/>
            <a:ext cx="2671953" cy="2955000"/>
          </a:xfrm>
          <a:custGeom>
            <a:avLst/>
            <a:gdLst>
              <a:gd name="connsiteX0" fmla="*/ 0 w 2671953"/>
              <a:gd name="connsiteY0" fmla="*/ 0 h 2955000"/>
              <a:gd name="connsiteX1" fmla="*/ 2671953 w 2671953"/>
              <a:gd name="connsiteY1" fmla="*/ 0 h 2955000"/>
              <a:gd name="connsiteX2" fmla="*/ 2671953 w 2671953"/>
              <a:gd name="connsiteY2" fmla="*/ 2955000 h 2955000"/>
              <a:gd name="connsiteX3" fmla="*/ 0 w 2671953"/>
              <a:gd name="connsiteY3" fmla="*/ 2955000 h 295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71953" h="2955000">
                <a:moveTo>
                  <a:pt x="0" y="0"/>
                </a:moveTo>
                <a:lnTo>
                  <a:pt x="2671953" y="0"/>
                </a:lnTo>
                <a:lnTo>
                  <a:pt x="2671953" y="2955000"/>
                </a:lnTo>
                <a:lnTo>
                  <a:pt x="0" y="295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6"/>
          </p:nvPr>
        </p:nvSpPr>
        <p:spPr>
          <a:xfrm>
            <a:off x="8982186" y="2049247"/>
            <a:ext cx="2064662" cy="2376124"/>
          </a:xfrm>
          <a:custGeom>
            <a:avLst/>
            <a:gdLst>
              <a:gd name="connsiteX0" fmla="*/ 0 w 2064662"/>
              <a:gd name="connsiteY0" fmla="*/ 0 h 2376124"/>
              <a:gd name="connsiteX1" fmla="*/ 2064662 w 2064662"/>
              <a:gd name="connsiteY1" fmla="*/ 0 h 2376124"/>
              <a:gd name="connsiteX2" fmla="*/ 2064662 w 2064662"/>
              <a:gd name="connsiteY2" fmla="*/ 2376124 h 2376124"/>
              <a:gd name="connsiteX3" fmla="*/ 0 w 2064662"/>
              <a:gd name="connsiteY3" fmla="*/ 2376124 h 237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4662" h="2376124">
                <a:moveTo>
                  <a:pt x="0" y="0"/>
                </a:moveTo>
                <a:lnTo>
                  <a:pt x="2064662" y="0"/>
                </a:lnTo>
                <a:lnTo>
                  <a:pt x="2064662" y="2376124"/>
                </a:lnTo>
                <a:lnTo>
                  <a:pt x="0" y="237612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6" name="Title 2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2634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838200" y="1928537"/>
            <a:ext cx="3353611" cy="322809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436801" y="1254127"/>
            <a:ext cx="3327982" cy="3902500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8009770" y="1928537"/>
            <a:ext cx="3353611" cy="322809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845537" y="6398255"/>
            <a:ext cx="1107040" cy="365125"/>
          </a:xfrm>
          <a:prstGeom prst="rect">
            <a:avLst/>
          </a:prstGeom>
        </p:spPr>
        <p:txBody>
          <a:bodyPr/>
          <a:lstStyle/>
          <a:p>
            <a:fld id="{084B6385-051B-4C0D-A629-F51D0DEF3143}" type="datetime1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521365" y="6398254"/>
            <a:ext cx="2242564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7537" y="6574118"/>
            <a:ext cx="428453" cy="294714"/>
          </a:xfrm>
          <a:prstGeom prst="rect">
            <a:avLst/>
          </a:prstGeom>
        </p:spPr>
        <p:txBody>
          <a:bodyPr/>
          <a:lstStyle/>
          <a:p>
            <a:fld id="{0C0F3ECF-9E90-4339-A08B-90B4B7A7F027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62440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1530" y="2988"/>
            <a:ext cx="10822270" cy="6493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530" y="656753"/>
            <a:ext cx="10822270" cy="55202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81103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7" r:id="rId4"/>
    <p:sldLayoutId id="2147483669" r:id="rId5"/>
    <p:sldLayoutId id="2147483670" r:id="rId6"/>
    <p:sldLayoutId id="2147483668" r:id="rId7"/>
    <p:sldLayoutId id="2147483665" r:id="rId8"/>
    <p:sldLayoutId id="2147483664" r:id="rId9"/>
    <p:sldLayoutId id="2147483652" r:id="rId10"/>
    <p:sldLayoutId id="2147483653" r:id="rId11"/>
    <p:sldLayoutId id="2147483654" r:id="rId12"/>
    <p:sldLayoutId id="2147483655" r:id="rId13"/>
    <p:sldLayoutId id="2147483671" r:id="rId14"/>
    <p:sldLayoutId id="2147483672" r:id="rId15"/>
    <p:sldLayoutId id="2147483661" r:id="rId16"/>
    <p:sldLayoutId id="2147483660" r:id="rId17"/>
    <p:sldLayoutId id="2147483656" r:id="rId18"/>
    <p:sldLayoutId id="2147483657" r:id="rId19"/>
    <p:sldLayoutId id="2147483658" r:id="rId20"/>
    <p:sldLayoutId id="2147483659" r:id="rId21"/>
    <p:sldLayoutId id="2147483677" r:id="rId22"/>
    <p:sldLayoutId id="2147483679" r:id="rId2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65000"/>
              <a:lumOff val="35000"/>
            </a:schemeClr>
          </a:solidFill>
          <a:latin typeface="Century Gothic"/>
          <a:ea typeface="+mj-ea"/>
          <a:cs typeface="Century Gothic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7152" userDrawn="1">
          <p15:clr>
            <a:srgbClr val="F26B43"/>
          </p15:clr>
        </p15:guide>
        <p15:guide id="3" pos="5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>
              <a:lumMod val="75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2" name="Freeform 78"/>
          <p:cNvSpPr>
            <a:spLocks/>
          </p:cNvSpPr>
          <p:nvPr/>
        </p:nvSpPr>
        <p:spPr bwMode="auto">
          <a:xfrm rot="16200000" flipH="1" flipV="1">
            <a:off x="11738680" y="2823071"/>
            <a:ext cx="583153" cy="323491"/>
          </a:xfrm>
          <a:custGeom>
            <a:avLst/>
            <a:gdLst>
              <a:gd name="T0" fmla="*/ 0 w 402"/>
              <a:gd name="T1" fmla="*/ 0 h 223"/>
              <a:gd name="T2" fmla="*/ 402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402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3" name="Freeform 79"/>
          <p:cNvSpPr>
            <a:spLocks/>
          </p:cNvSpPr>
          <p:nvPr/>
        </p:nvSpPr>
        <p:spPr bwMode="auto">
          <a:xfrm rot="16200000" flipH="1" flipV="1">
            <a:off x="11564603" y="3246655"/>
            <a:ext cx="597660" cy="657136"/>
          </a:xfrm>
          <a:custGeom>
            <a:avLst/>
            <a:gdLst>
              <a:gd name="T0" fmla="*/ 402 w 412"/>
              <a:gd name="T1" fmla="*/ 0 h 453"/>
              <a:gd name="T2" fmla="*/ 0 w 412"/>
              <a:gd name="T3" fmla="*/ 223 h 453"/>
              <a:gd name="T4" fmla="*/ 412 w 412"/>
              <a:gd name="T5" fmla="*/ 453 h 453"/>
              <a:gd name="T6" fmla="*/ 412 w 412"/>
              <a:gd name="T7" fmla="*/ 0 h 453"/>
              <a:gd name="T8" fmla="*/ 402 w 412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2" h="453">
                <a:moveTo>
                  <a:pt x="402" y="0"/>
                </a:moveTo>
                <a:lnTo>
                  <a:pt x="0" y="223"/>
                </a:lnTo>
                <a:lnTo>
                  <a:pt x="412" y="453"/>
                </a:lnTo>
                <a:lnTo>
                  <a:pt x="412" y="0"/>
                </a:lnTo>
                <a:lnTo>
                  <a:pt x="402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4" name="Freeform 80"/>
          <p:cNvSpPr>
            <a:spLocks/>
          </p:cNvSpPr>
          <p:nvPr/>
        </p:nvSpPr>
        <p:spPr bwMode="auto">
          <a:xfrm rot="16200000" flipH="1" flipV="1">
            <a:off x="11738680" y="3406224"/>
            <a:ext cx="583153" cy="323491"/>
          </a:xfrm>
          <a:custGeom>
            <a:avLst/>
            <a:gdLst>
              <a:gd name="T0" fmla="*/ 0 w 402"/>
              <a:gd name="T1" fmla="*/ 0 h 223"/>
              <a:gd name="T2" fmla="*/ 0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0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5" name="Freeform 81"/>
          <p:cNvSpPr>
            <a:spLocks/>
          </p:cNvSpPr>
          <p:nvPr/>
        </p:nvSpPr>
        <p:spPr bwMode="auto">
          <a:xfrm rot="16200000" flipH="1" flipV="1">
            <a:off x="11565329" y="3843591"/>
            <a:ext cx="596209" cy="657136"/>
          </a:xfrm>
          <a:custGeom>
            <a:avLst/>
            <a:gdLst>
              <a:gd name="T0" fmla="*/ 0 w 411"/>
              <a:gd name="T1" fmla="*/ 0 h 453"/>
              <a:gd name="T2" fmla="*/ 0 w 411"/>
              <a:gd name="T3" fmla="*/ 453 h 453"/>
              <a:gd name="T4" fmla="*/ 411 w 411"/>
              <a:gd name="T5" fmla="*/ 223 h 453"/>
              <a:gd name="T6" fmla="*/ 9 w 411"/>
              <a:gd name="T7" fmla="*/ 0 h 453"/>
              <a:gd name="T8" fmla="*/ 0 w 411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" h="453">
                <a:moveTo>
                  <a:pt x="0" y="0"/>
                </a:moveTo>
                <a:lnTo>
                  <a:pt x="0" y="453"/>
                </a:lnTo>
                <a:lnTo>
                  <a:pt x="411" y="223"/>
                </a:lnTo>
                <a:lnTo>
                  <a:pt x="9" y="0"/>
                </a:lnTo>
                <a:lnTo>
                  <a:pt x="0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6" name="Freeform 82"/>
          <p:cNvSpPr>
            <a:spLocks/>
          </p:cNvSpPr>
          <p:nvPr/>
        </p:nvSpPr>
        <p:spPr bwMode="auto">
          <a:xfrm rot="16200000" flipH="1" flipV="1">
            <a:off x="11238211" y="4437624"/>
            <a:ext cx="597660" cy="662939"/>
          </a:xfrm>
          <a:custGeom>
            <a:avLst/>
            <a:gdLst>
              <a:gd name="T0" fmla="*/ 0 w 412"/>
              <a:gd name="T1" fmla="*/ 0 h 457"/>
              <a:gd name="T2" fmla="*/ 412 w 412"/>
              <a:gd name="T3" fmla="*/ 230 h 457"/>
              <a:gd name="T4" fmla="*/ 0 w 412"/>
              <a:gd name="T5" fmla="*/ 457 h 457"/>
              <a:gd name="T6" fmla="*/ 0 w 412"/>
              <a:gd name="T7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7">
                <a:moveTo>
                  <a:pt x="0" y="0"/>
                </a:moveTo>
                <a:lnTo>
                  <a:pt x="412" y="230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7" name="Freeform 83"/>
          <p:cNvSpPr>
            <a:spLocks/>
          </p:cNvSpPr>
          <p:nvPr/>
        </p:nvSpPr>
        <p:spPr bwMode="auto">
          <a:xfrm rot="16200000" flipH="1" flipV="1">
            <a:off x="11564603" y="4440525"/>
            <a:ext cx="597660" cy="657136"/>
          </a:xfrm>
          <a:custGeom>
            <a:avLst/>
            <a:gdLst>
              <a:gd name="T0" fmla="*/ 402 w 412"/>
              <a:gd name="T1" fmla="*/ 0 h 453"/>
              <a:gd name="T2" fmla="*/ 0 w 412"/>
              <a:gd name="T3" fmla="*/ 223 h 453"/>
              <a:gd name="T4" fmla="*/ 412 w 412"/>
              <a:gd name="T5" fmla="*/ 453 h 453"/>
              <a:gd name="T6" fmla="*/ 412 w 412"/>
              <a:gd name="T7" fmla="*/ 0 h 453"/>
              <a:gd name="T8" fmla="*/ 402 w 412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2" h="453">
                <a:moveTo>
                  <a:pt x="402" y="0"/>
                </a:moveTo>
                <a:lnTo>
                  <a:pt x="0" y="223"/>
                </a:lnTo>
                <a:lnTo>
                  <a:pt x="412" y="453"/>
                </a:lnTo>
                <a:lnTo>
                  <a:pt x="412" y="0"/>
                </a:lnTo>
                <a:lnTo>
                  <a:pt x="402" y="0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8" name="Freeform 84"/>
          <p:cNvSpPr>
            <a:spLocks/>
          </p:cNvSpPr>
          <p:nvPr/>
        </p:nvSpPr>
        <p:spPr bwMode="auto">
          <a:xfrm rot="16200000" flipH="1" flipV="1">
            <a:off x="11738680" y="4600095"/>
            <a:ext cx="583153" cy="323491"/>
          </a:xfrm>
          <a:custGeom>
            <a:avLst/>
            <a:gdLst>
              <a:gd name="T0" fmla="*/ 0 w 402"/>
              <a:gd name="T1" fmla="*/ 0 h 223"/>
              <a:gd name="T2" fmla="*/ 0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0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49" name="Freeform 85"/>
          <p:cNvSpPr>
            <a:spLocks/>
          </p:cNvSpPr>
          <p:nvPr/>
        </p:nvSpPr>
        <p:spPr bwMode="auto">
          <a:xfrm rot="16200000" flipH="1" flipV="1">
            <a:off x="10575274" y="5033834"/>
            <a:ext cx="596209" cy="664389"/>
          </a:xfrm>
          <a:custGeom>
            <a:avLst/>
            <a:gdLst>
              <a:gd name="T0" fmla="*/ 411 w 411"/>
              <a:gd name="T1" fmla="*/ 458 h 458"/>
              <a:gd name="T2" fmla="*/ 0 w 411"/>
              <a:gd name="T3" fmla="*/ 230 h 458"/>
              <a:gd name="T4" fmla="*/ 411 w 411"/>
              <a:gd name="T5" fmla="*/ 0 h 458"/>
              <a:gd name="T6" fmla="*/ 411 w 411"/>
              <a:gd name="T7" fmla="*/ 458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8">
                <a:moveTo>
                  <a:pt x="411" y="458"/>
                </a:moveTo>
                <a:lnTo>
                  <a:pt x="0" y="230"/>
                </a:lnTo>
                <a:lnTo>
                  <a:pt x="411" y="0"/>
                </a:lnTo>
                <a:lnTo>
                  <a:pt x="411" y="458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0" name="Freeform 86"/>
          <p:cNvSpPr>
            <a:spLocks/>
          </p:cNvSpPr>
          <p:nvPr/>
        </p:nvSpPr>
        <p:spPr bwMode="auto">
          <a:xfrm rot="16200000" flipH="1" flipV="1">
            <a:off x="10905292" y="5034559"/>
            <a:ext cx="596209" cy="662939"/>
          </a:xfrm>
          <a:custGeom>
            <a:avLst/>
            <a:gdLst>
              <a:gd name="T0" fmla="*/ 0 w 411"/>
              <a:gd name="T1" fmla="*/ 0 h 457"/>
              <a:gd name="T2" fmla="*/ 411 w 411"/>
              <a:gd name="T3" fmla="*/ 227 h 457"/>
              <a:gd name="T4" fmla="*/ 0 w 411"/>
              <a:gd name="T5" fmla="*/ 457 h 457"/>
              <a:gd name="T6" fmla="*/ 0 w 411"/>
              <a:gd name="T7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7">
                <a:moveTo>
                  <a:pt x="0" y="0"/>
                </a:moveTo>
                <a:lnTo>
                  <a:pt x="411" y="227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1" name="Freeform 87"/>
          <p:cNvSpPr>
            <a:spLocks/>
          </p:cNvSpPr>
          <p:nvPr/>
        </p:nvSpPr>
        <p:spPr bwMode="auto">
          <a:xfrm rot="16200000" flipH="1" flipV="1">
            <a:off x="11568504" y="5037459"/>
            <a:ext cx="596209" cy="657136"/>
          </a:xfrm>
          <a:custGeom>
            <a:avLst/>
            <a:gdLst>
              <a:gd name="T0" fmla="*/ 0 w 411"/>
              <a:gd name="T1" fmla="*/ 0 h 453"/>
              <a:gd name="T2" fmla="*/ 0 w 411"/>
              <a:gd name="T3" fmla="*/ 453 h 453"/>
              <a:gd name="T4" fmla="*/ 411 w 411"/>
              <a:gd name="T5" fmla="*/ 223 h 453"/>
              <a:gd name="T6" fmla="*/ 7 w 411"/>
              <a:gd name="T7" fmla="*/ 0 h 453"/>
              <a:gd name="T8" fmla="*/ 0 w 411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" h="453">
                <a:moveTo>
                  <a:pt x="0" y="0"/>
                </a:moveTo>
                <a:lnTo>
                  <a:pt x="0" y="453"/>
                </a:lnTo>
                <a:lnTo>
                  <a:pt x="411" y="223"/>
                </a:lnTo>
                <a:lnTo>
                  <a:pt x="7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2" name="Freeform 88"/>
          <p:cNvSpPr>
            <a:spLocks/>
          </p:cNvSpPr>
          <p:nvPr/>
        </p:nvSpPr>
        <p:spPr bwMode="auto">
          <a:xfrm rot="16200000" flipH="1" flipV="1">
            <a:off x="11738499" y="5213489"/>
            <a:ext cx="586055" cy="323491"/>
          </a:xfrm>
          <a:custGeom>
            <a:avLst/>
            <a:gdLst>
              <a:gd name="T0" fmla="*/ 0 w 404"/>
              <a:gd name="T1" fmla="*/ 0 h 223"/>
              <a:gd name="T2" fmla="*/ 404 w 404"/>
              <a:gd name="T3" fmla="*/ 223 h 223"/>
              <a:gd name="T4" fmla="*/ 404 w 404"/>
              <a:gd name="T5" fmla="*/ 0 h 223"/>
              <a:gd name="T6" fmla="*/ 0 w 404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4" h="223">
                <a:moveTo>
                  <a:pt x="0" y="0"/>
                </a:moveTo>
                <a:lnTo>
                  <a:pt x="404" y="223"/>
                </a:lnTo>
                <a:lnTo>
                  <a:pt x="404" y="0"/>
                </a:lnTo>
                <a:lnTo>
                  <a:pt x="0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3" name="Freeform 89"/>
          <p:cNvSpPr>
            <a:spLocks/>
          </p:cNvSpPr>
          <p:nvPr/>
        </p:nvSpPr>
        <p:spPr bwMode="auto">
          <a:xfrm rot="16200000" flipH="1" flipV="1">
            <a:off x="9580139" y="5634393"/>
            <a:ext cx="597660" cy="657136"/>
          </a:xfrm>
          <a:custGeom>
            <a:avLst/>
            <a:gdLst>
              <a:gd name="T0" fmla="*/ 0 w 412"/>
              <a:gd name="T1" fmla="*/ 228 h 453"/>
              <a:gd name="T2" fmla="*/ 405 w 412"/>
              <a:gd name="T3" fmla="*/ 453 h 453"/>
              <a:gd name="T4" fmla="*/ 412 w 412"/>
              <a:gd name="T5" fmla="*/ 453 h 453"/>
              <a:gd name="T6" fmla="*/ 412 w 412"/>
              <a:gd name="T7" fmla="*/ 0 h 453"/>
              <a:gd name="T8" fmla="*/ 0 w 412"/>
              <a:gd name="T9" fmla="*/ 228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2" h="453">
                <a:moveTo>
                  <a:pt x="0" y="228"/>
                </a:moveTo>
                <a:lnTo>
                  <a:pt x="405" y="453"/>
                </a:lnTo>
                <a:lnTo>
                  <a:pt x="412" y="453"/>
                </a:lnTo>
                <a:lnTo>
                  <a:pt x="412" y="0"/>
                </a:lnTo>
                <a:lnTo>
                  <a:pt x="0" y="228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4" name="Freeform 90"/>
          <p:cNvSpPr>
            <a:spLocks/>
          </p:cNvSpPr>
          <p:nvPr/>
        </p:nvSpPr>
        <p:spPr bwMode="auto">
          <a:xfrm rot="16200000" flipH="1" flipV="1">
            <a:off x="10574547" y="5630767"/>
            <a:ext cx="597660" cy="664389"/>
          </a:xfrm>
          <a:custGeom>
            <a:avLst/>
            <a:gdLst>
              <a:gd name="T0" fmla="*/ 0 w 412"/>
              <a:gd name="T1" fmla="*/ 0 h 458"/>
              <a:gd name="T2" fmla="*/ 412 w 412"/>
              <a:gd name="T3" fmla="*/ 230 h 458"/>
              <a:gd name="T4" fmla="*/ 0 w 412"/>
              <a:gd name="T5" fmla="*/ 458 h 458"/>
              <a:gd name="T6" fmla="*/ 0 w 412"/>
              <a:gd name="T7" fmla="*/ 0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8">
                <a:moveTo>
                  <a:pt x="0" y="0"/>
                </a:moveTo>
                <a:lnTo>
                  <a:pt x="412" y="230"/>
                </a:lnTo>
                <a:lnTo>
                  <a:pt x="0" y="458"/>
                </a:lnTo>
                <a:lnTo>
                  <a:pt x="0" y="0"/>
                </a:lnTo>
                <a:close/>
              </a:path>
            </a:pathLst>
          </a:custGeom>
          <a:solidFill>
            <a:srgbClr val="73B5E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5" name="Freeform 91"/>
          <p:cNvSpPr>
            <a:spLocks/>
          </p:cNvSpPr>
          <p:nvPr/>
        </p:nvSpPr>
        <p:spPr bwMode="auto">
          <a:xfrm rot="16200000" flipH="1" flipV="1">
            <a:off x="10904566" y="5631492"/>
            <a:ext cx="597660" cy="662939"/>
          </a:xfrm>
          <a:custGeom>
            <a:avLst/>
            <a:gdLst>
              <a:gd name="T0" fmla="*/ 412 w 412"/>
              <a:gd name="T1" fmla="*/ 457 h 457"/>
              <a:gd name="T2" fmla="*/ 0 w 412"/>
              <a:gd name="T3" fmla="*/ 227 h 457"/>
              <a:gd name="T4" fmla="*/ 412 w 412"/>
              <a:gd name="T5" fmla="*/ 0 h 457"/>
              <a:gd name="T6" fmla="*/ 412 w 412"/>
              <a:gd name="T7" fmla="*/ 457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7">
                <a:moveTo>
                  <a:pt x="412" y="457"/>
                </a:moveTo>
                <a:lnTo>
                  <a:pt x="0" y="227"/>
                </a:lnTo>
                <a:lnTo>
                  <a:pt x="412" y="0"/>
                </a:lnTo>
                <a:lnTo>
                  <a:pt x="412" y="45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6" name="Freeform 92"/>
          <p:cNvSpPr>
            <a:spLocks/>
          </p:cNvSpPr>
          <p:nvPr/>
        </p:nvSpPr>
        <p:spPr bwMode="auto">
          <a:xfrm rot="16200000" flipH="1" flipV="1">
            <a:off x="11564603" y="5634393"/>
            <a:ext cx="597660" cy="657136"/>
          </a:xfrm>
          <a:custGeom>
            <a:avLst/>
            <a:gdLst>
              <a:gd name="T0" fmla="*/ 402 w 412"/>
              <a:gd name="T1" fmla="*/ 0 h 453"/>
              <a:gd name="T2" fmla="*/ 0 w 412"/>
              <a:gd name="T3" fmla="*/ 223 h 453"/>
              <a:gd name="T4" fmla="*/ 412 w 412"/>
              <a:gd name="T5" fmla="*/ 453 h 453"/>
              <a:gd name="T6" fmla="*/ 412 w 412"/>
              <a:gd name="T7" fmla="*/ 0 h 453"/>
              <a:gd name="T8" fmla="*/ 402 w 412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2" h="453">
                <a:moveTo>
                  <a:pt x="402" y="0"/>
                </a:moveTo>
                <a:lnTo>
                  <a:pt x="0" y="223"/>
                </a:lnTo>
                <a:lnTo>
                  <a:pt x="412" y="453"/>
                </a:lnTo>
                <a:lnTo>
                  <a:pt x="412" y="0"/>
                </a:lnTo>
                <a:lnTo>
                  <a:pt x="402" y="0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7" name="Freeform 93"/>
          <p:cNvSpPr>
            <a:spLocks/>
          </p:cNvSpPr>
          <p:nvPr/>
        </p:nvSpPr>
        <p:spPr bwMode="auto">
          <a:xfrm rot="16200000" flipH="1" flipV="1">
            <a:off x="11738680" y="5793963"/>
            <a:ext cx="583153" cy="323491"/>
          </a:xfrm>
          <a:custGeom>
            <a:avLst/>
            <a:gdLst>
              <a:gd name="T0" fmla="*/ 0 w 402"/>
              <a:gd name="T1" fmla="*/ 0 h 223"/>
              <a:gd name="T2" fmla="*/ 0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0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8" name="Freeform 94"/>
          <p:cNvSpPr>
            <a:spLocks/>
          </p:cNvSpPr>
          <p:nvPr/>
        </p:nvSpPr>
        <p:spPr bwMode="auto">
          <a:xfrm rot="16200000" flipH="1" flipV="1">
            <a:off x="9910884" y="6227703"/>
            <a:ext cx="596209" cy="664389"/>
          </a:xfrm>
          <a:custGeom>
            <a:avLst/>
            <a:gdLst>
              <a:gd name="T0" fmla="*/ 411 w 411"/>
              <a:gd name="T1" fmla="*/ 458 h 458"/>
              <a:gd name="T2" fmla="*/ 0 w 411"/>
              <a:gd name="T3" fmla="*/ 230 h 458"/>
              <a:gd name="T4" fmla="*/ 411 w 411"/>
              <a:gd name="T5" fmla="*/ 0 h 458"/>
              <a:gd name="T6" fmla="*/ 411 w 411"/>
              <a:gd name="T7" fmla="*/ 458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8">
                <a:moveTo>
                  <a:pt x="411" y="458"/>
                </a:moveTo>
                <a:lnTo>
                  <a:pt x="0" y="230"/>
                </a:lnTo>
                <a:lnTo>
                  <a:pt x="411" y="0"/>
                </a:lnTo>
                <a:lnTo>
                  <a:pt x="411" y="45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59" name="Freeform 95"/>
          <p:cNvSpPr>
            <a:spLocks/>
          </p:cNvSpPr>
          <p:nvPr/>
        </p:nvSpPr>
        <p:spPr bwMode="auto">
          <a:xfrm rot="16200000" flipH="1" flipV="1">
            <a:off x="10575274" y="6227703"/>
            <a:ext cx="596209" cy="664389"/>
          </a:xfrm>
          <a:custGeom>
            <a:avLst/>
            <a:gdLst>
              <a:gd name="T0" fmla="*/ 411 w 411"/>
              <a:gd name="T1" fmla="*/ 458 h 458"/>
              <a:gd name="T2" fmla="*/ 0 w 411"/>
              <a:gd name="T3" fmla="*/ 230 h 458"/>
              <a:gd name="T4" fmla="*/ 411 w 411"/>
              <a:gd name="T5" fmla="*/ 0 h 458"/>
              <a:gd name="T6" fmla="*/ 411 w 411"/>
              <a:gd name="T7" fmla="*/ 458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8">
                <a:moveTo>
                  <a:pt x="411" y="458"/>
                </a:moveTo>
                <a:lnTo>
                  <a:pt x="0" y="230"/>
                </a:lnTo>
                <a:lnTo>
                  <a:pt x="411" y="0"/>
                </a:lnTo>
                <a:lnTo>
                  <a:pt x="411" y="458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0" name="Freeform 96"/>
          <p:cNvSpPr>
            <a:spLocks/>
          </p:cNvSpPr>
          <p:nvPr/>
        </p:nvSpPr>
        <p:spPr bwMode="auto">
          <a:xfrm rot="16200000" flipH="1" flipV="1">
            <a:off x="10905292" y="6228427"/>
            <a:ext cx="596209" cy="662939"/>
          </a:xfrm>
          <a:custGeom>
            <a:avLst/>
            <a:gdLst>
              <a:gd name="T0" fmla="*/ 0 w 411"/>
              <a:gd name="T1" fmla="*/ 0 h 457"/>
              <a:gd name="T2" fmla="*/ 411 w 411"/>
              <a:gd name="T3" fmla="*/ 227 h 457"/>
              <a:gd name="T4" fmla="*/ 0 w 411"/>
              <a:gd name="T5" fmla="*/ 457 h 457"/>
              <a:gd name="T6" fmla="*/ 0 w 411"/>
              <a:gd name="T7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7">
                <a:moveTo>
                  <a:pt x="0" y="0"/>
                </a:moveTo>
                <a:lnTo>
                  <a:pt x="411" y="227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61" name="Freeform 97"/>
          <p:cNvSpPr>
            <a:spLocks/>
          </p:cNvSpPr>
          <p:nvPr/>
        </p:nvSpPr>
        <p:spPr bwMode="auto">
          <a:xfrm rot="16200000" flipH="1" flipV="1">
            <a:off x="11737227" y="6403228"/>
            <a:ext cx="586055" cy="323491"/>
          </a:xfrm>
          <a:custGeom>
            <a:avLst/>
            <a:gdLst>
              <a:gd name="T0" fmla="*/ 0 w 404"/>
              <a:gd name="T1" fmla="*/ 0 h 223"/>
              <a:gd name="T2" fmla="*/ 404 w 404"/>
              <a:gd name="T3" fmla="*/ 223 h 223"/>
              <a:gd name="T4" fmla="*/ 404 w 404"/>
              <a:gd name="T5" fmla="*/ 0 h 223"/>
              <a:gd name="T6" fmla="*/ 0 w 404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4" h="223">
                <a:moveTo>
                  <a:pt x="0" y="0"/>
                </a:moveTo>
                <a:lnTo>
                  <a:pt x="404" y="223"/>
                </a:lnTo>
                <a:lnTo>
                  <a:pt x="404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777490" y="2331864"/>
            <a:ext cx="7769495" cy="2240838"/>
            <a:chOff x="3539066" y="2178242"/>
            <a:chExt cx="4701823" cy="888853"/>
          </a:xfrm>
        </p:grpSpPr>
        <p:sp>
          <p:nvSpPr>
            <p:cNvPr id="80" name="Rectangle 79"/>
            <p:cNvSpPr/>
            <p:nvPr/>
          </p:nvSpPr>
          <p:spPr>
            <a:xfrm>
              <a:off x="3874316" y="2178242"/>
              <a:ext cx="4355129" cy="345926"/>
            </a:xfrm>
            <a:prstGeom prst="rect">
              <a:avLst/>
            </a:prstGeom>
          </p:spPr>
          <p:txBody>
            <a:bodyPr wrap="square" lIns="91440" tIns="45720" rIns="91440" bIns="4572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5067" dirty="0">
                  <a:solidFill>
                    <a:srgbClr val="262626"/>
                  </a:solidFill>
                  <a:latin typeface="Century Gothic"/>
                  <a:cs typeface="Century Gothic"/>
                </a:rPr>
                <a:t>Capstone Project</a:t>
              </a: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3539066" y="2590971"/>
              <a:ext cx="4701823" cy="476124"/>
            </a:xfrm>
            <a:prstGeom prst="rect">
              <a:avLst/>
            </a:prstGeom>
          </p:spPr>
          <p:txBody>
            <a:bodyPr wrap="square" lIns="91440" tIns="45720" rIns="91440" bIns="45720" anchor="ctr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>
                  <a:solidFill>
                    <a:srgbClr val="262626"/>
                  </a:solidFill>
                  <a:latin typeface="Century Gothic"/>
                  <a:cs typeface="Century Gothic"/>
                </a:rPr>
                <a:t>The Battle </a:t>
              </a:r>
              <a:r>
                <a:rPr lang="en-US" sz="2400" dirty="0">
                  <a:solidFill>
                    <a:srgbClr val="262626"/>
                  </a:solidFill>
                  <a:latin typeface="Century Gothic"/>
                  <a:cs typeface="Century Gothic"/>
                </a:rPr>
                <a:t>of The Neighborhood Presentation </a:t>
              </a:r>
            </a:p>
            <a:p>
              <a:pPr algn="r"/>
              <a:endParaRPr lang="en-US" dirty="0">
                <a:solidFill>
                  <a:srgbClr val="262626"/>
                </a:solidFill>
                <a:latin typeface="Century Gothic"/>
                <a:cs typeface="Century Gothic"/>
              </a:endParaRPr>
            </a:p>
            <a:p>
              <a:pPr algn="r"/>
              <a:r>
                <a:rPr lang="en-US" dirty="0">
                  <a:solidFill>
                    <a:srgbClr val="262626"/>
                  </a:solidFill>
                  <a:latin typeface="Century Gothic"/>
                  <a:cs typeface="Century Gothic"/>
                </a:rPr>
                <a:t>Rose Condon</a:t>
              </a:r>
            </a:p>
            <a:p>
              <a:pPr algn="r"/>
              <a:r>
                <a:rPr lang="en-US" sz="1200" dirty="0">
                  <a:solidFill>
                    <a:srgbClr val="262626"/>
                  </a:solidFill>
                  <a:latin typeface="Century Gothic"/>
                  <a:cs typeface="Century Gothic"/>
                </a:rPr>
                <a:t>October 22, 2019  </a:t>
              </a:r>
            </a:p>
          </p:txBody>
        </p:sp>
      </p:grpSp>
      <p:sp>
        <p:nvSpPr>
          <p:cNvPr id="106" name="Freeform 78"/>
          <p:cNvSpPr>
            <a:spLocks/>
          </p:cNvSpPr>
          <p:nvPr/>
        </p:nvSpPr>
        <p:spPr bwMode="auto">
          <a:xfrm rot="5400000" flipH="1" flipV="1">
            <a:off x="-129830" y="5498615"/>
            <a:ext cx="583153" cy="323491"/>
          </a:xfrm>
          <a:custGeom>
            <a:avLst/>
            <a:gdLst>
              <a:gd name="T0" fmla="*/ 0 w 402"/>
              <a:gd name="T1" fmla="*/ 0 h 223"/>
              <a:gd name="T2" fmla="*/ 402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402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07" name="Freeform 79"/>
          <p:cNvSpPr>
            <a:spLocks/>
          </p:cNvSpPr>
          <p:nvPr/>
        </p:nvSpPr>
        <p:spPr bwMode="auto">
          <a:xfrm rot="5400000" flipH="1" flipV="1">
            <a:off x="29739" y="4741387"/>
            <a:ext cx="597660" cy="657136"/>
          </a:xfrm>
          <a:custGeom>
            <a:avLst/>
            <a:gdLst>
              <a:gd name="T0" fmla="*/ 402 w 412"/>
              <a:gd name="T1" fmla="*/ 0 h 453"/>
              <a:gd name="T2" fmla="*/ 0 w 412"/>
              <a:gd name="T3" fmla="*/ 223 h 453"/>
              <a:gd name="T4" fmla="*/ 412 w 412"/>
              <a:gd name="T5" fmla="*/ 453 h 453"/>
              <a:gd name="T6" fmla="*/ 412 w 412"/>
              <a:gd name="T7" fmla="*/ 0 h 453"/>
              <a:gd name="T8" fmla="*/ 402 w 412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2" h="453">
                <a:moveTo>
                  <a:pt x="402" y="0"/>
                </a:moveTo>
                <a:lnTo>
                  <a:pt x="0" y="223"/>
                </a:lnTo>
                <a:lnTo>
                  <a:pt x="412" y="453"/>
                </a:lnTo>
                <a:lnTo>
                  <a:pt x="412" y="0"/>
                </a:lnTo>
                <a:lnTo>
                  <a:pt x="402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08" name="Freeform 80"/>
          <p:cNvSpPr>
            <a:spLocks/>
          </p:cNvSpPr>
          <p:nvPr/>
        </p:nvSpPr>
        <p:spPr bwMode="auto">
          <a:xfrm rot="5400000" flipH="1" flipV="1">
            <a:off x="-129830" y="4915461"/>
            <a:ext cx="583153" cy="323491"/>
          </a:xfrm>
          <a:custGeom>
            <a:avLst/>
            <a:gdLst>
              <a:gd name="T0" fmla="*/ 0 w 402"/>
              <a:gd name="T1" fmla="*/ 0 h 223"/>
              <a:gd name="T2" fmla="*/ 0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0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09" name="Freeform 81"/>
          <p:cNvSpPr>
            <a:spLocks/>
          </p:cNvSpPr>
          <p:nvPr/>
        </p:nvSpPr>
        <p:spPr bwMode="auto">
          <a:xfrm rot="5400000" flipH="1" flipV="1">
            <a:off x="30465" y="4144452"/>
            <a:ext cx="596209" cy="657136"/>
          </a:xfrm>
          <a:custGeom>
            <a:avLst/>
            <a:gdLst>
              <a:gd name="T0" fmla="*/ 0 w 411"/>
              <a:gd name="T1" fmla="*/ 0 h 453"/>
              <a:gd name="T2" fmla="*/ 0 w 411"/>
              <a:gd name="T3" fmla="*/ 453 h 453"/>
              <a:gd name="T4" fmla="*/ 411 w 411"/>
              <a:gd name="T5" fmla="*/ 223 h 453"/>
              <a:gd name="T6" fmla="*/ 9 w 411"/>
              <a:gd name="T7" fmla="*/ 0 h 453"/>
              <a:gd name="T8" fmla="*/ 0 w 411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" h="453">
                <a:moveTo>
                  <a:pt x="0" y="0"/>
                </a:moveTo>
                <a:lnTo>
                  <a:pt x="0" y="453"/>
                </a:lnTo>
                <a:lnTo>
                  <a:pt x="411" y="223"/>
                </a:lnTo>
                <a:lnTo>
                  <a:pt x="9" y="0"/>
                </a:lnTo>
                <a:lnTo>
                  <a:pt x="0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0" name="Freeform 82"/>
          <p:cNvSpPr>
            <a:spLocks/>
          </p:cNvSpPr>
          <p:nvPr/>
        </p:nvSpPr>
        <p:spPr bwMode="auto">
          <a:xfrm rot="5400000" flipH="1" flipV="1">
            <a:off x="356131" y="3544615"/>
            <a:ext cx="597660" cy="662939"/>
          </a:xfrm>
          <a:custGeom>
            <a:avLst/>
            <a:gdLst>
              <a:gd name="T0" fmla="*/ 0 w 412"/>
              <a:gd name="T1" fmla="*/ 0 h 457"/>
              <a:gd name="T2" fmla="*/ 412 w 412"/>
              <a:gd name="T3" fmla="*/ 230 h 457"/>
              <a:gd name="T4" fmla="*/ 0 w 412"/>
              <a:gd name="T5" fmla="*/ 457 h 457"/>
              <a:gd name="T6" fmla="*/ 0 w 412"/>
              <a:gd name="T7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7">
                <a:moveTo>
                  <a:pt x="0" y="0"/>
                </a:moveTo>
                <a:lnTo>
                  <a:pt x="412" y="230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1" name="Freeform 83"/>
          <p:cNvSpPr>
            <a:spLocks/>
          </p:cNvSpPr>
          <p:nvPr/>
        </p:nvSpPr>
        <p:spPr bwMode="auto">
          <a:xfrm rot="5400000" flipH="1" flipV="1">
            <a:off x="29739" y="3547516"/>
            <a:ext cx="597660" cy="657136"/>
          </a:xfrm>
          <a:custGeom>
            <a:avLst/>
            <a:gdLst>
              <a:gd name="T0" fmla="*/ 402 w 412"/>
              <a:gd name="T1" fmla="*/ 0 h 453"/>
              <a:gd name="T2" fmla="*/ 0 w 412"/>
              <a:gd name="T3" fmla="*/ 223 h 453"/>
              <a:gd name="T4" fmla="*/ 412 w 412"/>
              <a:gd name="T5" fmla="*/ 453 h 453"/>
              <a:gd name="T6" fmla="*/ 412 w 412"/>
              <a:gd name="T7" fmla="*/ 0 h 453"/>
              <a:gd name="T8" fmla="*/ 402 w 412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2" h="453">
                <a:moveTo>
                  <a:pt x="402" y="0"/>
                </a:moveTo>
                <a:lnTo>
                  <a:pt x="0" y="223"/>
                </a:lnTo>
                <a:lnTo>
                  <a:pt x="412" y="453"/>
                </a:lnTo>
                <a:lnTo>
                  <a:pt x="412" y="0"/>
                </a:lnTo>
                <a:lnTo>
                  <a:pt x="402" y="0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2" name="Freeform 84"/>
          <p:cNvSpPr>
            <a:spLocks/>
          </p:cNvSpPr>
          <p:nvPr/>
        </p:nvSpPr>
        <p:spPr bwMode="auto">
          <a:xfrm rot="5400000" flipH="1" flipV="1">
            <a:off x="-129830" y="3721592"/>
            <a:ext cx="583153" cy="323491"/>
          </a:xfrm>
          <a:custGeom>
            <a:avLst/>
            <a:gdLst>
              <a:gd name="T0" fmla="*/ 0 w 402"/>
              <a:gd name="T1" fmla="*/ 0 h 223"/>
              <a:gd name="T2" fmla="*/ 0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0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3" name="Freeform 85"/>
          <p:cNvSpPr>
            <a:spLocks/>
          </p:cNvSpPr>
          <p:nvPr/>
        </p:nvSpPr>
        <p:spPr bwMode="auto">
          <a:xfrm rot="5400000" flipH="1" flipV="1">
            <a:off x="1020520" y="2946957"/>
            <a:ext cx="596209" cy="664388"/>
          </a:xfrm>
          <a:custGeom>
            <a:avLst/>
            <a:gdLst>
              <a:gd name="T0" fmla="*/ 411 w 411"/>
              <a:gd name="T1" fmla="*/ 458 h 458"/>
              <a:gd name="T2" fmla="*/ 0 w 411"/>
              <a:gd name="T3" fmla="*/ 230 h 458"/>
              <a:gd name="T4" fmla="*/ 411 w 411"/>
              <a:gd name="T5" fmla="*/ 0 h 458"/>
              <a:gd name="T6" fmla="*/ 411 w 411"/>
              <a:gd name="T7" fmla="*/ 458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8">
                <a:moveTo>
                  <a:pt x="411" y="458"/>
                </a:moveTo>
                <a:lnTo>
                  <a:pt x="0" y="230"/>
                </a:lnTo>
                <a:lnTo>
                  <a:pt x="411" y="0"/>
                </a:lnTo>
                <a:lnTo>
                  <a:pt x="411" y="458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4" name="Freeform 86"/>
          <p:cNvSpPr>
            <a:spLocks/>
          </p:cNvSpPr>
          <p:nvPr/>
        </p:nvSpPr>
        <p:spPr bwMode="auto">
          <a:xfrm rot="5400000" flipH="1" flipV="1">
            <a:off x="690501" y="2947681"/>
            <a:ext cx="596209" cy="662939"/>
          </a:xfrm>
          <a:custGeom>
            <a:avLst/>
            <a:gdLst>
              <a:gd name="T0" fmla="*/ 0 w 411"/>
              <a:gd name="T1" fmla="*/ 0 h 457"/>
              <a:gd name="T2" fmla="*/ 411 w 411"/>
              <a:gd name="T3" fmla="*/ 227 h 457"/>
              <a:gd name="T4" fmla="*/ 0 w 411"/>
              <a:gd name="T5" fmla="*/ 457 h 457"/>
              <a:gd name="T6" fmla="*/ 0 w 411"/>
              <a:gd name="T7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7">
                <a:moveTo>
                  <a:pt x="0" y="0"/>
                </a:moveTo>
                <a:lnTo>
                  <a:pt x="411" y="227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5" name="Freeform 88"/>
          <p:cNvSpPr>
            <a:spLocks/>
          </p:cNvSpPr>
          <p:nvPr/>
        </p:nvSpPr>
        <p:spPr bwMode="auto">
          <a:xfrm rot="5400000" flipH="1" flipV="1">
            <a:off x="-131281" y="3112328"/>
            <a:ext cx="586055" cy="323491"/>
          </a:xfrm>
          <a:custGeom>
            <a:avLst/>
            <a:gdLst>
              <a:gd name="T0" fmla="*/ 0 w 404"/>
              <a:gd name="T1" fmla="*/ 0 h 223"/>
              <a:gd name="T2" fmla="*/ 404 w 404"/>
              <a:gd name="T3" fmla="*/ 223 h 223"/>
              <a:gd name="T4" fmla="*/ 404 w 404"/>
              <a:gd name="T5" fmla="*/ 0 h 223"/>
              <a:gd name="T6" fmla="*/ 0 w 404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4" h="223">
                <a:moveTo>
                  <a:pt x="0" y="0"/>
                </a:moveTo>
                <a:lnTo>
                  <a:pt x="404" y="223"/>
                </a:lnTo>
                <a:lnTo>
                  <a:pt x="404" y="0"/>
                </a:lnTo>
                <a:lnTo>
                  <a:pt x="0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6" name="Freeform 89"/>
          <p:cNvSpPr>
            <a:spLocks/>
          </p:cNvSpPr>
          <p:nvPr/>
        </p:nvSpPr>
        <p:spPr bwMode="auto">
          <a:xfrm rot="5400000" flipH="1" flipV="1">
            <a:off x="2014202" y="2353648"/>
            <a:ext cx="597660" cy="657136"/>
          </a:xfrm>
          <a:custGeom>
            <a:avLst/>
            <a:gdLst>
              <a:gd name="T0" fmla="*/ 0 w 412"/>
              <a:gd name="T1" fmla="*/ 228 h 453"/>
              <a:gd name="T2" fmla="*/ 405 w 412"/>
              <a:gd name="T3" fmla="*/ 453 h 453"/>
              <a:gd name="T4" fmla="*/ 412 w 412"/>
              <a:gd name="T5" fmla="*/ 453 h 453"/>
              <a:gd name="T6" fmla="*/ 412 w 412"/>
              <a:gd name="T7" fmla="*/ 0 h 453"/>
              <a:gd name="T8" fmla="*/ 0 w 412"/>
              <a:gd name="T9" fmla="*/ 228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2" h="453">
                <a:moveTo>
                  <a:pt x="0" y="228"/>
                </a:moveTo>
                <a:lnTo>
                  <a:pt x="405" y="453"/>
                </a:lnTo>
                <a:lnTo>
                  <a:pt x="412" y="453"/>
                </a:lnTo>
                <a:lnTo>
                  <a:pt x="412" y="0"/>
                </a:lnTo>
                <a:lnTo>
                  <a:pt x="0" y="228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7" name="Freeform 90"/>
          <p:cNvSpPr>
            <a:spLocks/>
          </p:cNvSpPr>
          <p:nvPr/>
        </p:nvSpPr>
        <p:spPr bwMode="auto">
          <a:xfrm rot="5400000" flipH="1" flipV="1">
            <a:off x="1019794" y="2350022"/>
            <a:ext cx="597660" cy="664388"/>
          </a:xfrm>
          <a:custGeom>
            <a:avLst/>
            <a:gdLst>
              <a:gd name="T0" fmla="*/ 0 w 412"/>
              <a:gd name="T1" fmla="*/ 0 h 458"/>
              <a:gd name="T2" fmla="*/ 412 w 412"/>
              <a:gd name="T3" fmla="*/ 230 h 458"/>
              <a:gd name="T4" fmla="*/ 0 w 412"/>
              <a:gd name="T5" fmla="*/ 458 h 458"/>
              <a:gd name="T6" fmla="*/ 0 w 412"/>
              <a:gd name="T7" fmla="*/ 0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8">
                <a:moveTo>
                  <a:pt x="0" y="0"/>
                </a:moveTo>
                <a:lnTo>
                  <a:pt x="412" y="230"/>
                </a:lnTo>
                <a:lnTo>
                  <a:pt x="0" y="458"/>
                </a:lnTo>
                <a:lnTo>
                  <a:pt x="0" y="0"/>
                </a:lnTo>
                <a:close/>
              </a:path>
            </a:pathLst>
          </a:custGeom>
          <a:solidFill>
            <a:srgbClr val="73B5E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8" name="Freeform 91"/>
          <p:cNvSpPr>
            <a:spLocks/>
          </p:cNvSpPr>
          <p:nvPr/>
        </p:nvSpPr>
        <p:spPr bwMode="auto">
          <a:xfrm rot="5400000" flipH="1" flipV="1">
            <a:off x="689775" y="2350747"/>
            <a:ext cx="597660" cy="662939"/>
          </a:xfrm>
          <a:custGeom>
            <a:avLst/>
            <a:gdLst>
              <a:gd name="T0" fmla="*/ 412 w 412"/>
              <a:gd name="T1" fmla="*/ 457 h 457"/>
              <a:gd name="T2" fmla="*/ 0 w 412"/>
              <a:gd name="T3" fmla="*/ 227 h 457"/>
              <a:gd name="T4" fmla="*/ 412 w 412"/>
              <a:gd name="T5" fmla="*/ 0 h 457"/>
              <a:gd name="T6" fmla="*/ 412 w 412"/>
              <a:gd name="T7" fmla="*/ 457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7">
                <a:moveTo>
                  <a:pt x="412" y="457"/>
                </a:moveTo>
                <a:lnTo>
                  <a:pt x="0" y="227"/>
                </a:lnTo>
                <a:lnTo>
                  <a:pt x="412" y="0"/>
                </a:lnTo>
                <a:lnTo>
                  <a:pt x="412" y="45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19" name="Freeform 92"/>
          <p:cNvSpPr>
            <a:spLocks/>
          </p:cNvSpPr>
          <p:nvPr/>
        </p:nvSpPr>
        <p:spPr bwMode="auto">
          <a:xfrm rot="5400000" flipH="1" flipV="1">
            <a:off x="29739" y="2353648"/>
            <a:ext cx="597660" cy="657136"/>
          </a:xfrm>
          <a:custGeom>
            <a:avLst/>
            <a:gdLst>
              <a:gd name="T0" fmla="*/ 402 w 412"/>
              <a:gd name="T1" fmla="*/ 0 h 453"/>
              <a:gd name="T2" fmla="*/ 0 w 412"/>
              <a:gd name="T3" fmla="*/ 223 h 453"/>
              <a:gd name="T4" fmla="*/ 412 w 412"/>
              <a:gd name="T5" fmla="*/ 453 h 453"/>
              <a:gd name="T6" fmla="*/ 412 w 412"/>
              <a:gd name="T7" fmla="*/ 0 h 453"/>
              <a:gd name="T8" fmla="*/ 402 w 412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2" h="453">
                <a:moveTo>
                  <a:pt x="402" y="0"/>
                </a:moveTo>
                <a:lnTo>
                  <a:pt x="0" y="223"/>
                </a:lnTo>
                <a:lnTo>
                  <a:pt x="412" y="453"/>
                </a:lnTo>
                <a:lnTo>
                  <a:pt x="412" y="0"/>
                </a:lnTo>
                <a:lnTo>
                  <a:pt x="402" y="0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0" name="Freeform 93"/>
          <p:cNvSpPr>
            <a:spLocks/>
          </p:cNvSpPr>
          <p:nvPr/>
        </p:nvSpPr>
        <p:spPr bwMode="auto">
          <a:xfrm rot="5400000" flipH="1" flipV="1">
            <a:off x="-129830" y="2527724"/>
            <a:ext cx="583153" cy="323491"/>
          </a:xfrm>
          <a:custGeom>
            <a:avLst/>
            <a:gdLst>
              <a:gd name="T0" fmla="*/ 0 w 402"/>
              <a:gd name="T1" fmla="*/ 0 h 223"/>
              <a:gd name="T2" fmla="*/ 0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0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1" name="Freeform 94"/>
          <p:cNvSpPr>
            <a:spLocks/>
          </p:cNvSpPr>
          <p:nvPr/>
        </p:nvSpPr>
        <p:spPr bwMode="auto">
          <a:xfrm rot="5400000" flipH="1" flipV="1">
            <a:off x="1677656" y="1742934"/>
            <a:ext cx="596209" cy="664388"/>
          </a:xfrm>
          <a:custGeom>
            <a:avLst/>
            <a:gdLst>
              <a:gd name="T0" fmla="*/ 411 w 411"/>
              <a:gd name="T1" fmla="*/ 458 h 458"/>
              <a:gd name="T2" fmla="*/ 0 w 411"/>
              <a:gd name="T3" fmla="*/ 230 h 458"/>
              <a:gd name="T4" fmla="*/ 411 w 411"/>
              <a:gd name="T5" fmla="*/ 0 h 458"/>
              <a:gd name="T6" fmla="*/ 411 w 411"/>
              <a:gd name="T7" fmla="*/ 458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8">
                <a:moveTo>
                  <a:pt x="411" y="458"/>
                </a:moveTo>
                <a:lnTo>
                  <a:pt x="0" y="230"/>
                </a:lnTo>
                <a:lnTo>
                  <a:pt x="411" y="0"/>
                </a:lnTo>
                <a:lnTo>
                  <a:pt x="411" y="45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2" name="Freeform 95"/>
          <p:cNvSpPr>
            <a:spLocks/>
          </p:cNvSpPr>
          <p:nvPr/>
        </p:nvSpPr>
        <p:spPr bwMode="auto">
          <a:xfrm rot="5400000" flipH="1" flipV="1">
            <a:off x="1020520" y="1753087"/>
            <a:ext cx="596209" cy="664388"/>
          </a:xfrm>
          <a:custGeom>
            <a:avLst/>
            <a:gdLst>
              <a:gd name="T0" fmla="*/ 411 w 411"/>
              <a:gd name="T1" fmla="*/ 458 h 458"/>
              <a:gd name="T2" fmla="*/ 0 w 411"/>
              <a:gd name="T3" fmla="*/ 230 h 458"/>
              <a:gd name="T4" fmla="*/ 411 w 411"/>
              <a:gd name="T5" fmla="*/ 0 h 458"/>
              <a:gd name="T6" fmla="*/ 411 w 411"/>
              <a:gd name="T7" fmla="*/ 458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8">
                <a:moveTo>
                  <a:pt x="411" y="458"/>
                </a:moveTo>
                <a:lnTo>
                  <a:pt x="0" y="230"/>
                </a:lnTo>
                <a:lnTo>
                  <a:pt x="411" y="0"/>
                </a:lnTo>
                <a:lnTo>
                  <a:pt x="411" y="458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3" name="Freeform 96"/>
          <p:cNvSpPr>
            <a:spLocks/>
          </p:cNvSpPr>
          <p:nvPr/>
        </p:nvSpPr>
        <p:spPr bwMode="auto">
          <a:xfrm rot="5400000" flipH="1" flipV="1">
            <a:off x="690501" y="1753812"/>
            <a:ext cx="596209" cy="662939"/>
          </a:xfrm>
          <a:custGeom>
            <a:avLst/>
            <a:gdLst>
              <a:gd name="T0" fmla="*/ 0 w 411"/>
              <a:gd name="T1" fmla="*/ 0 h 457"/>
              <a:gd name="T2" fmla="*/ 411 w 411"/>
              <a:gd name="T3" fmla="*/ 227 h 457"/>
              <a:gd name="T4" fmla="*/ 0 w 411"/>
              <a:gd name="T5" fmla="*/ 457 h 457"/>
              <a:gd name="T6" fmla="*/ 0 w 411"/>
              <a:gd name="T7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7">
                <a:moveTo>
                  <a:pt x="0" y="0"/>
                </a:moveTo>
                <a:lnTo>
                  <a:pt x="411" y="227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4" name="Freeform 97"/>
          <p:cNvSpPr>
            <a:spLocks/>
          </p:cNvSpPr>
          <p:nvPr/>
        </p:nvSpPr>
        <p:spPr bwMode="auto">
          <a:xfrm rot="5400000" flipH="1" flipV="1">
            <a:off x="-131281" y="1918459"/>
            <a:ext cx="586055" cy="323491"/>
          </a:xfrm>
          <a:custGeom>
            <a:avLst/>
            <a:gdLst>
              <a:gd name="T0" fmla="*/ 0 w 404"/>
              <a:gd name="T1" fmla="*/ 0 h 223"/>
              <a:gd name="T2" fmla="*/ 404 w 404"/>
              <a:gd name="T3" fmla="*/ 223 h 223"/>
              <a:gd name="T4" fmla="*/ 404 w 404"/>
              <a:gd name="T5" fmla="*/ 0 h 223"/>
              <a:gd name="T6" fmla="*/ 0 w 404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4" h="223">
                <a:moveTo>
                  <a:pt x="0" y="0"/>
                </a:moveTo>
                <a:lnTo>
                  <a:pt x="404" y="223"/>
                </a:lnTo>
                <a:lnTo>
                  <a:pt x="404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5" name="Freeform 98"/>
          <p:cNvSpPr>
            <a:spLocks/>
          </p:cNvSpPr>
          <p:nvPr/>
        </p:nvSpPr>
        <p:spPr bwMode="auto">
          <a:xfrm rot="5400000" flipH="1" flipV="1">
            <a:off x="1686359" y="1158329"/>
            <a:ext cx="593308" cy="664388"/>
          </a:xfrm>
          <a:custGeom>
            <a:avLst/>
            <a:gdLst>
              <a:gd name="T0" fmla="*/ 0 w 409"/>
              <a:gd name="T1" fmla="*/ 0 h 458"/>
              <a:gd name="T2" fmla="*/ 409 w 409"/>
              <a:gd name="T3" fmla="*/ 230 h 458"/>
              <a:gd name="T4" fmla="*/ 0 w 409"/>
              <a:gd name="T5" fmla="*/ 458 h 458"/>
              <a:gd name="T6" fmla="*/ 0 w 409"/>
              <a:gd name="T7" fmla="*/ 0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458">
                <a:moveTo>
                  <a:pt x="0" y="0"/>
                </a:moveTo>
                <a:lnTo>
                  <a:pt x="409" y="230"/>
                </a:lnTo>
                <a:lnTo>
                  <a:pt x="0" y="458"/>
                </a:lnTo>
                <a:lnTo>
                  <a:pt x="0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6" name="Freeform 99"/>
          <p:cNvSpPr>
            <a:spLocks/>
          </p:cNvSpPr>
          <p:nvPr/>
        </p:nvSpPr>
        <p:spPr bwMode="auto">
          <a:xfrm rot="5400000" flipH="1" flipV="1">
            <a:off x="1355615" y="1158329"/>
            <a:ext cx="593308" cy="664388"/>
          </a:xfrm>
          <a:custGeom>
            <a:avLst/>
            <a:gdLst>
              <a:gd name="T0" fmla="*/ 409 w 409"/>
              <a:gd name="T1" fmla="*/ 458 h 458"/>
              <a:gd name="T2" fmla="*/ 0 w 409"/>
              <a:gd name="T3" fmla="*/ 228 h 458"/>
              <a:gd name="T4" fmla="*/ 409 w 409"/>
              <a:gd name="T5" fmla="*/ 0 h 458"/>
              <a:gd name="T6" fmla="*/ 409 w 409"/>
              <a:gd name="T7" fmla="*/ 458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458">
                <a:moveTo>
                  <a:pt x="409" y="458"/>
                </a:moveTo>
                <a:lnTo>
                  <a:pt x="0" y="228"/>
                </a:lnTo>
                <a:lnTo>
                  <a:pt x="409" y="0"/>
                </a:lnTo>
                <a:lnTo>
                  <a:pt x="409" y="458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7" name="Freeform 101"/>
          <p:cNvSpPr>
            <a:spLocks/>
          </p:cNvSpPr>
          <p:nvPr/>
        </p:nvSpPr>
        <p:spPr bwMode="auto">
          <a:xfrm rot="5400000" flipH="1" flipV="1">
            <a:off x="358307" y="1159053"/>
            <a:ext cx="593308" cy="662939"/>
          </a:xfrm>
          <a:custGeom>
            <a:avLst/>
            <a:gdLst>
              <a:gd name="T0" fmla="*/ 0 w 409"/>
              <a:gd name="T1" fmla="*/ 0 h 457"/>
              <a:gd name="T2" fmla="*/ 409 w 409"/>
              <a:gd name="T3" fmla="*/ 230 h 457"/>
              <a:gd name="T4" fmla="*/ 0 w 409"/>
              <a:gd name="T5" fmla="*/ 457 h 457"/>
              <a:gd name="T6" fmla="*/ 0 w 409"/>
              <a:gd name="T7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457">
                <a:moveTo>
                  <a:pt x="0" y="0"/>
                </a:moveTo>
                <a:lnTo>
                  <a:pt x="409" y="230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8" name="Freeform 102"/>
          <p:cNvSpPr>
            <a:spLocks/>
          </p:cNvSpPr>
          <p:nvPr/>
        </p:nvSpPr>
        <p:spPr bwMode="auto">
          <a:xfrm rot="5400000" flipH="1" flipV="1">
            <a:off x="31915" y="1161955"/>
            <a:ext cx="593308" cy="657136"/>
          </a:xfrm>
          <a:custGeom>
            <a:avLst/>
            <a:gdLst>
              <a:gd name="T0" fmla="*/ 402 w 409"/>
              <a:gd name="T1" fmla="*/ 0 h 453"/>
              <a:gd name="T2" fmla="*/ 0 w 409"/>
              <a:gd name="T3" fmla="*/ 223 h 453"/>
              <a:gd name="T4" fmla="*/ 409 w 409"/>
              <a:gd name="T5" fmla="*/ 453 h 453"/>
              <a:gd name="T6" fmla="*/ 409 w 409"/>
              <a:gd name="T7" fmla="*/ 0 h 453"/>
              <a:gd name="T8" fmla="*/ 402 w 409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9" h="453">
                <a:moveTo>
                  <a:pt x="402" y="0"/>
                </a:moveTo>
                <a:lnTo>
                  <a:pt x="0" y="223"/>
                </a:lnTo>
                <a:lnTo>
                  <a:pt x="409" y="453"/>
                </a:lnTo>
                <a:lnTo>
                  <a:pt x="409" y="0"/>
                </a:lnTo>
                <a:lnTo>
                  <a:pt x="402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29" name="Freeform 103"/>
          <p:cNvSpPr>
            <a:spLocks/>
          </p:cNvSpPr>
          <p:nvPr/>
        </p:nvSpPr>
        <p:spPr bwMode="auto">
          <a:xfrm rot="5400000" flipH="1" flipV="1">
            <a:off x="-129830" y="1333853"/>
            <a:ext cx="583153" cy="323491"/>
          </a:xfrm>
          <a:custGeom>
            <a:avLst/>
            <a:gdLst>
              <a:gd name="T0" fmla="*/ 0 w 402"/>
              <a:gd name="T1" fmla="*/ 0 h 223"/>
              <a:gd name="T2" fmla="*/ 0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0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0" name="Freeform 104"/>
          <p:cNvSpPr>
            <a:spLocks/>
          </p:cNvSpPr>
          <p:nvPr/>
        </p:nvSpPr>
        <p:spPr bwMode="auto">
          <a:xfrm rot="5400000" flipH="1" flipV="1">
            <a:off x="1684183" y="562845"/>
            <a:ext cx="597660" cy="664388"/>
          </a:xfrm>
          <a:custGeom>
            <a:avLst/>
            <a:gdLst>
              <a:gd name="T0" fmla="*/ 412 w 412"/>
              <a:gd name="T1" fmla="*/ 458 h 458"/>
              <a:gd name="T2" fmla="*/ 0 w 412"/>
              <a:gd name="T3" fmla="*/ 230 h 458"/>
              <a:gd name="T4" fmla="*/ 412 w 412"/>
              <a:gd name="T5" fmla="*/ 0 h 458"/>
              <a:gd name="T6" fmla="*/ 412 w 412"/>
              <a:gd name="T7" fmla="*/ 458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8">
                <a:moveTo>
                  <a:pt x="412" y="458"/>
                </a:moveTo>
                <a:lnTo>
                  <a:pt x="0" y="230"/>
                </a:lnTo>
                <a:lnTo>
                  <a:pt x="412" y="0"/>
                </a:lnTo>
                <a:lnTo>
                  <a:pt x="412" y="458"/>
                </a:lnTo>
                <a:close/>
              </a:path>
            </a:pathLst>
          </a:custGeom>
          <a:solidFill>
            <a:srgbClr val="1F608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1" name="Freeform 105"/>
          <p:cNvSpPr>
            <a:spLocks/>
          </p:cNvSpPr>
          <p:nvPr/>
        </p:nvSpPr>
        <p:spPr bwMode="auto">
          <a:xfrm rot="5400000" flipH="1" flipV="1">
            <a:off x="1019794" y="562845"/>
            <a:ext cx="597660" cy="664388"/>
          </a:xfrm>
          <a:custGeom>
            <a:avLst/>
            <a:gdLst>
              <a:gd name="T0" fmla="*/ 412 w 412"/>
              <a:gd name="T1" fmla="*/ 458 h 458"/>
              <a:gd name="T2" fmla="*/ 0 w 412"/>
              <a:gd name="T3" fmla="*/ 230 h 458"/>
              <a:gd name="T4" fmla="*/ 412 w 412"/>
              <a:gd name="T5" fmla="*/ 0 h 458"/>
              <a:gd name="T6" fmla="*/ 412 w 412"/>
              <a:gd name="T7" fmla="*/ 458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8">
                <a:moveTo>
                  <a:pt x="412" y="458"/>
                </a:moveTo>
                <a:lnTo>
                  <a:pt x="0" y="230"/>
                </a:lnTo>
                <a:lnTo>
                  <a:pt x="412" y="0"/>
                </a:lnTo>
                <a:lnTo>
                  <a:pt x="412" y="458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2" name="Freeform 106"/>
          <p:cNvSpPr>
            <a:spLocks/>
          </p:cNvSpPr>
          <p:nvPr/>
        </p:nvSpPr>
        <p:spPr bwMode="auto">
          <a:xfrm rot="5400000" flipH="1" flipV="1">
            <a:off x="689775" y="563569"/>
            <a:ext cx="597660" cy="662939"/>
          </a:xfrm>
          <a:custGeom>
            <a:avLst/>
            <a:gdLst>
              <a:gd name="T0" fmla="*/ 0 w 412"/>
              <a:gd name="T1" fmla="*/ 0 h 457"/>
              <a:gd name="T2" fmla="*/ 412 w 412"/>
              <a:gd name="T3" fmla="*/ 227 h 457"/>
              <a:gd name="T4" fmla="*/ 0 w 412"/>
              <a:gd name="T5" fmla="*/ 457 h 457"/>
              <a:gd name="T6" fmla="*/ 0 w 412"/>
              <a:gd name="T7" fmla="*/ 0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7">
                <a:moveTo>
                  <a:pt x="0" y="0"/>
                </a:moveTo>
                <a:lnTo>
                  <a:pt x="412" y="227"/>
                </a:lnTo>
                <a:lnTo>
                  <a:pt x="0" y="457"/>
                </a:lnTo>
                <a:lnTo>
                  <a:pt x="0" y="0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3" name="Freeform 107"/>
          <p:cNvSpPr>
            <a:spLocks/>
          </p:cNvSpPr>
          <p:nvPr/>
        </p:nvSpPr>
        <p:spPr bwMode="auto">
          <a:xfrm rot="5400000" flipH="1" flipV="1">
            <a:off x="356131" y="563569"/>
            <a:ext cx="597660" cy="662939"/>
          </a:xfrm>
          <a:custGeom>
            <a:avLst/>
            <a:gdLst>
              <a:gd name="T0" fmla="*/ 412 w 412"/>
              <a:gd name="T1" fmla="*/ 457 h 457"/>
              <a:gd name="T2" fmla="*/ 0 w 412"/>
              <a:gd name="T3" fmla="*/ 230 h 457"/>
              <a:gd name="T4" fmla="*/ 412 w 412"/>
              <a:gd name="T5" fmla="*/ 0 h 457"/>
              <a:gd name="T6" fmla="*/ 412 w 412"/>
              <a:gd name="T7" fmla="*/ 457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2" h="457">
                <a:moveTo>
                  <a:pt x="412" y="457"/>
                </a:moveTo>
                <a:lnTo>
                  <a:pt x="0" y="230"/>
                </a:lnTo>
                <a:lnTo>
                  <a:pt x="412" y="0"/>
                </a:lnTo>
                <a:lnTo>
                  <a:pt x="412" y="457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4" name="Freeform 108"/>
          <p:cNvSpPr>
            <a:spLocks/>
          </p:cNvSpPr>
          <p:nvPr/>
        </p:nvSpPr>
        <p:spPr bwMode="auto">
          <a:xfrm rot="5400000" flipH="1" flipV="1">
            <a:off x="29739" y="566471"/>
            <a:ext cx="597660" cy="657136"/>
          </a:xfrm>
          <a:custGeom>
            <a:avLst/>
            <a:gdLst>
              <a:gd name="T0" fmla="*/ 0 w 412"/>
              <a:gd name="T1" fmla="*/ 0 h 453"/>
              <a:gd name="T2" fmla="*/ 0 w 412"/>
              <a:gd name="T3" fmla="*/ 453 h 453"/>
              <a:gd name="T4" fmla="*/ 412 w 412"/>
              <a:gd name="T5" fmla="*/ 223 h 453"/>
              <a:gd name="T6" fmla="*/ 10 w 412"/>
              <a:gd name="T7" fmla="*/ 0 h 453"/>
              <a:gd name="T8" fmla="*/ 0 w 412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2" h="453">
                <a:moveTo>
                  <a:pt x="0" y="0"/>
                </a:moveTo>
                <a:lnTo>
                  <a:pt x="0" y="453"/>
                </a:lnTo>
                <a:lnTo>
                  <a:pt x="412" y="223"/>
                </a:lnTo>
                <a:lnTo>
                  <a:pt x="10" y="0"/>
                </a:lnTo>
                <a:lnTo>
                  <a:pt x="0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5" name="Freeform 109"/>
          <p:cNvSpPr>
            <a:spLocks/>
          </p:cNvSpPr>
          <p:nvPr/>
        </p:nvSpPr>
        <p:spPr bwMode="auto">
          <a:xfrm rot="5400000" flipH="1" flipV="1">
            <a:off x="-129830" y="726040"/>
            <a:ext cx="583153" cy="323491"/>
          </a:xfrm>
          <a:custGeom>
            <a:avLst/>
            <a:gdLst>
              <a:gd name="T0" fmla="*/ 0 w 402"/>
              <a:gd name="T1" fmla="*/ 0 h 223"/>
              <a:gd name="T2" fmla="*/ 402 w 402"/>
              <a:gd name="T3" fmla="*/ 223 h 223"/>
              <a:gd name="T4" fmla="*/ 402 w 402"/>
              <a:gd name="T5" fmla="*/ 0 h 223"/>
              <a:gd name="T6" fmla="*/ 0 w 402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2" h="223">
                <a:moveTo>
                  <a:pt x="0" y="0"/>
                </a:moveTo>
                <a:lnTo>
                  <a:pt x="402" y="223"/>
                </a:lnTo>
                <a:lnTo>
                  <a:pt x="402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6" name="Freeform 112"/>
          <p:cNvSpPr>
            <a:spLocks/>
          </p:cNvSpPr>
          <p:nvPr/>
        </p:nvSpPr>
        <p:spPr bwMode="auto">
          <a:xfrm rot="5400000" flipH="1" flipV="1">
            <a:off x="690501" y="-33366"/>
            <a:ext cx="596209" cy="662939"/>
          </a:xfrm>
          <a:custGeom>
            <a:avLst/>
            <a:gdLst>
              <a:gd name="T0" fmla="*/ 411 w 411"/>
              <a:gd name="T1" fmla="*/ 457 h 457"/>
              <a:gd name="T2" fmla="*/ 0 w 411"/>
              <a:gd name="T3" fmla="*/ 227 h 457"/>
              <a:gd name="T4" fmla="*/ 411 w 411"/>
              <a:gd name="T5" fmla="*/ 0 h 457"/>
              <a:gd name="T6" fmla="*/ 411 w 411"/>
              <a:gd name="T7" fmla="*/ 457 h 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7">
                <a:moveTo>
                  <a:pt x="411" y="457"/>
                </a:moveTo>
                <a:lnTo>
                  <a:pt x="0" y="227"/>
                </a:lnTo>
                <a:lnTo>
                  <a:pt x="411" y="0"/>
                </a:lnTo>
                <a:lnTo>
                  <a:pt x="411" y="457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7" name="Freeform 113"/>
          <p:cNvSpPr>
            <a:spLocks/>
          </p:cNvSpPr>
          <p:nvPr/>
        </p:nvSpPr>
        <p:spPr bwMode="auto">
          <a:xfrm rot="5400000" flipH="1" flipV="1">
            <a:off x="30465" y="-30464"/>
            <a:ext cx="596209" cy="657136"/>
          </a:xfrm>
          <a:custGeom>
            <a:avLst/>
            <a:gdLst>
              <a:gd name="T0" fmla="*/ 404 w 411"/>
              <a:gd name="T1" fmla="*/ 0 h 453"/>
              <a:gd name="T2" fmla="*/ 0 w 411"/>
              <a:gd name="T3" fmla="*/ 223 h 453"/>
              <a:gd name="T4" fmla="*/ 411 w 411"/>
              <a:gd name="T5" fmla="*/ 453 h 453"/>
              <a:gd name="T6" fmla="*/ 411 w 411"/>
              <a:gd name="T7" fmla="*/ 0 h 453"/>
              <a:gd name="T8" fmla="*/ 404 w 411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" h="453">
                <a:moveTo>
                  <a:pt x="404" y="0"/>
                </a:moveTo>
                <a:lnTo>
                  <a:pt x="0" y="223"/>
                </a:lnTo>
                <a:lnTo>
                  <a:pt x="411" y="453"/>
                </a:lnTo>
                <a:lnTo>
                  <a:pt x="411" y="0"/>
                </a:lnTo>
                <a:lnTo>
                  <a:pt x="404" y="0"/>
                </a:lnTo>
                <a:close/>
              </a:path>
            </a:pathLst>
          </a:custGeom>
          <a:solidFill>
            <a:srgbClr val="2980B8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8" name="Freeform 114"/>
          <p:cNvSpPr>
            <a:spLocks/>
          </p:cNvSpPr>
          <p:nvPr/>
        </p:nvSpPr>
        <p:spPr bwMode="auto">
          <a:xfrm rot="5400000" flipH="1" flipV="1">
            <a:off x="-131281" y="141436"/>
            <a:ext cx="586055" cy="323491"/>
          </a:xfrm>
          <a:custGeom>
            <a:avLst/>
            <a:gdLst>
              <a:gd name="T0" fmla="*/ 0 w 404"/>
              <a:gd name="T1" fmla="*/ 0 h 223"/>
              <a:gd name="T2" fmla="*/ 0 w 404"/>
              <a:gd name="T3" fmla="*/ 223 h 223"/>
              <a:gd name="T4" fmla="*/ 404 w 404"/>
              <a:gd name="T5" fmla="*/ 0 h 223"/>
              <a:gd name="T6" fmla="*/ 0 w 404"/>
              <a:gd name="T7" fmla="*/ 0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4" h="223">
                <a:moveTo>
                  <a:pt x="0" y="0"/>
                </a:moveTo>
                <a:lnTo>
                  <a:pt x="0" y="223"/>
                </a:lnTo>
                <a:lnTo>
                  <a:pt x="404" y="0"/>
                </a:lnTo>
                <a:lnTo>
                  <a:pt x="0" y="0"/>
                </a:lnTo>
                <a:close/>
              </a:path>
            </a:pathLst>
          </a:custGeom>
          <a:solidFill>
            <a:srgbClr val="A2CEE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39" name="Freeform 100"/>
          <p:cNvSpPr>
            <a:spLocks/>
          </p:cNvSpPr>
          <p:nvPr/>
        </p:nvSpPr>
        <p:spPr bwMode="auto">
          <a:xfrm rot="5400000" flipH="1" flipV="1">
            <a:off x="1021969" y="1158328"/>
            <a:ext cx="593307" cy="664389"/>
          </a:xfrm>
          <a:custGeom>
            <a:avLst/>
            <a:gdLst>
              <a:gd name="T0" fmla="*/ 0 w 409"/>
              <a:gd name="T1" fmla="*/ 0 h 458"/>
              <a:gd name="T2" fmla="*/ 409 w 409"/>
              <a:gd name="T3" fmla="*/ 230 h 458"/>
              <a:gd name="T4" fmla="*/ 0 w 409"/>
              <a:gd name="T5" fmla="*/ 458 h 458"/>
              <a:gd name="T6" fmla="*/ 0 w 409"/>
              <a:gd name="T7" fmla="*/ 0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9" h="458">
                <a:moveTo>
                  <a:pt x="0" y="0"/>
                </a:moveTo>
                <a:lnTo>
                  <a:pt x="409" y="230"/>
                </a:lnTo>
                <a:lnTo>
                  <a:pt x="0" y="458"/>
                </a:lnTo>
                <a:lnTo>
                  <a:pt x="0" y="0"/>
                </a:lnTo>
                <a:close/>
              </a:path>
            </a:pathLst>
          </a:custGeom>
          <a:solidFill>
            <a:srgbClr val="1F608A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40" name="Freeform 87"/>
          <p:cNvSpPr>
            <a:spLocks/>
          </p:cNvSpPr>
          <p:nvPr/>
        </p:nvSpPr>
        <p:spPr bwMode="auto">
          <a:xfrm rot="5400000" flipH="1" flipV="1">
            <a:off x="30465" y="2950583"/>
            <a:ext cx="596209" cy="657136"/>
          </a:xfrm>
          <a:custGeom>
            <a:avLst/>
            <a:gdLst>
              <a:gd name="T0" fmla="*/ 0 w 411"/>
              <a:gd name="T1" fmla="*/ 0 h 453"/>
              <a:gd name="T2" fmla="*/ 0 w 411"/>
              <a:gd name="T3" fmla="*/ 453 h 453"/>
              <a:gd name="T4" fmla="*/ 411 w 411"/>
              <a:gd name="T5" fmla="*/ 223 h 453"/>
              <a:gd name="T6" fmla="*/ 7 w 411"/>
              <a:gd name="T7" fmla="*/ 0 h 453"/>
              <a:gd name="T8" fmla="*/ 0 w 411"/>
              <a:gd name="T9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1" h="453">
                <a:moveTo>
                  <a:pt x="0" y="0"/>
                </a:moveTo>
                <a:lnTo>
                  <a:pt x="0" y="453"/>
                </a:lnTo>
                <a:lnTo>
                  <a:pt x="411" y="223"/>
                </a:lnTo>
                <a:lnTo>
                  <a:pt x="7" y="0"/>
                </a:lnTo>
                <a:lnTo>
                  <a:pt x="0" y="0"/>
                </a:lnTo>
                <a:close/>
              </a:path>
            </a:pathLst>
          </a:custGeom>
          <a:solidFill>
            <a:srgbClr val="14405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  <p:sp>
        <p:nvSpPr>
          <p:cNvPr id="141" name="Freeform 111"/>
          <p:cNvSpPr>
            <a:spLocks/>
          </p:cNvSpPr>
          <p:nvPr/>
        </p:nvSpPr>
        <p:spPr bwMode="auto">
          <a:xfrm rot="5400000" flipH="1" flipV="1">
            <a:off x="1020521" y="-34089"/>
            <a:ext cx="596209" cy="664389"/>
          </a:xfrm>
          <a:custGeom>
            <a:avLst/>
            <a:gdLst>
              <a:gd name="T0" fmla="*/ 0 w 411"/>
              <a:gd name="T1" fmla="*/ 0 h 458"/>
              <a:gd name="T2" fmla="*/ 411 w 411"/>
              <a:gd name="T3" fmla="*/ 230 h 458"/>
              <a:gd name="T4" fmla="*/ 0 w 411"/>
              <a:gd name="T5" fmla="*/ 458 h 458"/>
              <a:gd name="T6" fmla="*/ 0 w 411"/>
              <a:gd name="T7" fmla="*/ 0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11" h="458">
                <a:moveTo>
                  <a:pt x="0" y="0"/>
                </a:moveTo>
                <a:lnTo>
                  <a:pt x="411" y="230"/>
                </a:lnTo>
                <a:lnTo>
                  <a:pt x="0" y="45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6723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9913 -0.13271 L 4.16667E-6 -1.23457E-6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31" y="65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892 -0.28087 L 2.5E-6 4.5679E-6 " pathEditMode="relative" rAng="0" ptsTypes="AA">
                                      <p:cBhvr>
                                        <p:cTn id="8" dur="4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55" y="1416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592 -0.57747 L -0.00017 0.00031 " pathEditMode="relative" rAng="0" ptsTypes="AA">
                                      <p:cBhvr>
                                        <p:cTn id="10" dur="4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51" y="2888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3663 -0.39043 L -1.94444E-6 1.23457E-7 " pathEditMode="relative" rAng="0" ptsTypes="AA">
                                      <p:cBhvr>
                                        <p:cTn id="12" dur="4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23" y="1950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776 -0.90216 L -2.5E-6 -3.82716E-6 " pathEditMode="relative" rAng="0" ptsTypes="AA">
                                      <p:cBhvr>
                                        <p:cTn id="14" dur="4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33" y="4530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165 -0.12438 L 3.61111E-6 -1.48148E-6 " pathEditMode="relative" rAng="0" ptsTypes="AA">
                                      <p:cBhvr>
                                        <p:cTn id="16" dur="4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6" y="620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962 -0.7824 L -2.77778E-7 -4.44444E-6 " pathEditMode="relative" rAng="0" ptsTypes="AA">
                                      <p:cBhvr>
                                        <p:cTn id="18" dur="4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72" y="3910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399 -0.63611 L -2.77778E-7 9.87654E-7 " pathEditMode="relative" rAng="0" ptsTypes="AA">
                                      <p:cBhvr>
                                        <p:cTn id="20" dur="4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91" y="3182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3524 -0.4247 L -2.22222E-6 4.69136E-6 " pathEditMode="relative" rAng="0" ptsTypes="AA">
                                      <p:cBhvr>
                                        <p:cTn id="22" dur="4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667" y="21574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7448 -0.0216 L -2.77778E-7 -1.97531E-6 " pathEditMode="relative" rAng="0" ptsTypes="AA">
                                      <p:cBhvr>
                                        <p:cTn id="24" dur="4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15" y="108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33 -0.43302 L -1.11111E-6 -1.60494E-6 " pathEditMode="relative" rAng="0" ptsTypes="AA">
                                      <p:cBhvr>
                                        <p:cTn id="26" dur="4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39" y="2129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4253 -0.78519 L -8.64109E-17 -4.69136E-6 " pathEditMode="relative" rAng="0" ptsTypes="AA">
                                      <p:cBhvr>
                                        <p:cTn id="28" dur="4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70" y="3929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8767 -0.04198 L 3.33333E-6 3.95062E-6 " pathEditMode="relative" rAng="0" ptsTypes="AA">
                                      <p:cBhvr>
                                        <p:cTn id="30" dur="4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75" y="2099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1146 -0.07284 L -5.55556E-7 -4.5679E-6 " pathEditMode="relative" rAng="0" ptsTypes="AA">
                                      <p:cBhvr>
                                        <p:cTn id="32" dur="4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573" y="2685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5712 -0.30401 L 1.66667E-6 3.95062E-6 " pathEditMode="relative" rAng="0" ptsTypes="AA">
                                      <p:cBhvr>
                                        <p:cTn id="34" dur="4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30" y="15154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0191 -0.43365 L -3.88889E-6 4.93827E-7 " pathEditMode="relative" rAng="0" ptsTypes="AA">
                                      <p:cBhvr>
                                        <p:cTn id="36" dur="4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52" y="2185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4288 -0.7824 L 2.5E-6 -1.23457E-6 " pathEditMode="relative" rAng="0" ptsTypes="AA">
                                      <p:cBhvr>
                                        <p:cTn id="38" dur="4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153" y="3904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8246 -0.12901 L 8.38901E-17 -2.77556E-17 " pathEditMode="relative" rAng="0" ptsTypes="AA">
                                      <p:cBhvr>
                                        <p:cTn id="40" dur="4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115" y="737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2812 -0.11666 L 8.38901E-17 8.64198E-7 " pathEditMode="relative" rAng="0" ptsTypes="AA">
                                      <p:cBhvr>
                                        <p:cTn id="42" dur="4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89" y="6235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7448 0.13703 L 8.38901E-17 3.95062E-6 " pathEditMode="relative" rAng="0" ptsTypes="AA">
                                      <p:cBhvr>
                                        <p:cTn id="44" dur="4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715" y="-6852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7709 0.73858 L 1.11111E-6 4.69136E-6 " pathEditMode="relative" rAng="0" ptsTypes="AA">
                                      <p:cBhvr>
                                        <p:cTn id="46" dur="4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819" y="-37037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9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836 0.5034 L 1.32544E-17 -3.82716E-6 " pathEditMode="relative" rAng="0" ptsTypes="AA">
                                      <p:cBhvr>
                                        <p:cTn id="48" dur="4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10" y="-2484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6857 -0.10123 L 5E-6 3.20988E-6 " pathEditMode="relative" rAng="0" ptsTypes="AA">
                                      <p:cBhvr>
                                        <p:cTn id="50" dur="4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455" y="537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837 0.21574 L 2.77778E-7 -4.93827E-7 " pathEditMode="relative" rAng="0" ptsTypes="AA">
                                      <p:cBhvr>
                                        <p:cTn id="52" dur="4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427" y="-10802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4827 -0.45556 L -0.00034 1.35802E-6 " pathEditMode="relative" rAng="0" ptsTypes="AA">
                                      <p:cBhvr>
                                        <p:cTn id="54" dur="4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431" y="22778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2726 0.17932 L -2.5E-6 4.81481E-6 " pathEditMode="relative" rAng="0" ptsTypes="AA">
                                      <p:cBhvr>
                                        <p:cTn id="56" dur="4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389" y="-9259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7725 0.82469 L -0.0007 0.00123 " pathEditMode="relative" rAng="0" ptsTypes="AA">
                                      <p:cBhvr>
                                        <p:cTn id="58" dur="4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906" y="-41173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0486 0.21543 L -2.5E-6 -4.07407E-6 " pathEditMode="relative" rAng="0" ptsTypes="AA">
                                      <p:cBhvr>
                                        <p:cTn id="60" dur="4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260" y="-11111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0712 -0.2176 L -0.00087 3.58025E-6 " pathEditMode="relative" rAng="0" ptsTypes="AA">
                                      <p:cBhvr>
                                        <p:cTn id="62" dur="4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399" y="10864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674 0.21666 L 1.11111E-6 -3.45679E-6 " pathEditMode="relative" rAng="0" ptsTypes="AA">
                                      <p:cBhvr>
                                        <p:cTn id="64" dur="4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02" y="-10926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597 0.45216 L 8.33333E-7 8.64198E-7 " pathEditMode="relative" rAng="0" ptsTypes="AA">
                                      <p:cBhvr>
                                        <p:cTn id="66" dur="4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299" y="-22623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424 -0.2463 L 1.11111E-6 -2.34568E-6 " pathEditMode="relative" rAng="0" ptsTypes="AA">
                                      <p:cBhvr>
                                        <p:cTn id="68" dur="4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77" y="12346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4063 0.39074 L 1.11111E-6 2.59259E-6 " pathEditMode="relative" rAng="0" ptsTypes="AA">
                                      <p:cBhvr>
                                        <p:cTn id="70" dur="4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997" y="-19290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5226 -0.04506 L -2.5E-6 2.46914E-6 " pathEditMode="relative" rAng="0" ptsTypes="AA">
                                      <p:cBhvr>
                                        <p:cTn id="72" dur="4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639" y="2191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775 0.3892 L 1.11111E-6 -3.08642E-6 " pathEditMode="relative" rAng="0" ptsTypes="AA">
                                      <p:cBhvr>
                                        <p:cTn id="74" dur="4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61" y="-1929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0468 0.37099 L -1.94444E-6 -2.22222E-6 " pathEditMode="relative" rAng="0" ptsTypes="AA">
                                      <p:cBhvr>
                                        <p:cTn id="76" dur="4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278" y="-18241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3733 -0.10247 L -2.77778E-6 3.95062E-6 " pathEditMode="relative" rAng="0" ptsTypes="AA">
                                      <p:cBhvr>
                                        <p:cTn id="78" dur="4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892" y="5216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3628 0.87592 L -3.33333E-6 -1.7284E-6 " pathEditMode="relative" rAng="0" ptsTypes="AA">
                                      <p:cBhvr>
                                        <p:cTn id="80" dur="4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06" y="-43735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3941 0.64445 L 0.00017 -3.95062E-6 " pathEditMode="relative" rAng="0" ptsTypes="AA">
                                      <p:cBhvr>
                                        <p:cTn id="82" dur="4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962" y="-32222"/>
                                    </p:animMotion>
                                  </p:childTnLst>
                                </p:cTn>
                              </p:par>
                              <p:par>
                                <p:cTn id="8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1024 0.5571 L 3.88889E-6 -2.22222E-6 " pathEditMode="relative" rAng="0" ptsTypes="AA">
                                      <p:cBhvr>
                                        <p:cTn id="84" dur="4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538" y="-27562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941 0.43981 L 2.77778E-7 -0.00155 " pathEditMode="relative" rAng="0" ptsTypes="AA">
                                      <p:cBhvr>
                                        <p:cTn id="86" dur="4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79" y="-22068"/>
                                    </p:animMotion>
                                  </p:childTnLst>
                                </p:cTn>
                              </p:par>
                              <p:par>
                                <p:cTn id="8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2101 -0.07624 L -2.5E-6 -2.22222E-6 " pathEditMode="relative" rAng="0" ptsTypes="AA">
                                      <p:cBhvr>
                                        <p:cTn id="88" dur="4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076" y="4198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92223 0.17932 L 1.11111E-6 2.83951E-6 " pathEditMode="relative" rAng="0" ptsTypes="AA">
                                      <p:cBhvr>
                                        <p:cTn id="90" dur="4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076" y="-8796"/>
                                    </p:animMotion>
                                  </p:childTnLst>
                                </p:cTn>
                              </p:par>
                              <p:par>
                                <p:cTn id="9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0521 0.38395 L -0.00069 0.00093 " pathEditMode="relative" rAng="0" ptsTypes="AA">
                                      <p:cBhvr>
                                        <p:cTn id="92" dur="4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295" y="-19167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7517 0.39167 L -3.33333E-6 3.7037E-6 " pathEditMode="relative" rAng="0" ptsTypes="AA">
                                      <p:cBhvr>
                                        <p:cTn id="94" dur="4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750" y="-19969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9201 0.90247 L 0.05434 0.17408 " pathEditMode="relative" rAng="0" ptsTypes="AA">
                                      <p:cBhvr>
                                        <p:cTn id="96" dur="4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92" y="-36420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7656 0.13024 L 5.55556E-7 -1.60494E-6 " pathEditMode="relative" rAng="0" ptsTypes="AA">
                                      <p:cBhvr>
                                        <p:cTn id="98" dur="4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819" y="-6111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1441 0.90185 L -2.5E-6 -3.95062E-6 " pathEditMode="relative" rAng="0" ptsTypes="AA">
                                      <p:cBhvr>
                                        <p:cTn id="100" dur="4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747" y="-45154"/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3004 0.49043 L -0.00086 -0.00154 " pathEditMode="relative" rAng="0" ptsTypes="AA">
                                      <p:cBhvr>
                                        <p:cTn id="102" dur="4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45" y="-24599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87344 0.13117 L -0.00017 0.00062 " pathEditMode="relative" rAng="0" ptsTypes="AA">
                                      <p:cBhvr>
                                        <p:cTn id="104" dur="4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81" y="-6543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9114 0.29352 L 0.00017 0.00061 " pathEditMode="relative" rAng="0" ptsTypes="AA">
                                      <p:cBhvr>
                                        <p:cTn id="106" dur="4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549" y="-14660"/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104 0.26203 L 0.00017 -0.00216 " pathEditMode="relative" rAng="0" ptsTypes="AA">
                                      <p:cBhvr>
                                        <p:cTn id="108" dur="4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52" y="-13210"/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2326 0.19476 L -3.05556E-6 3.20988E-6 " pathEditMode="relative" rAng="0" ptsTypes="AA">
                                      <p:cBhvr>
                                        <p:cTn id="110" dur="4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181" y="-9444"/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0573 -0.46265 L 0.00017 0.00155 " pathEditMode="relative" rAng="0" ptsTypes="AA">
                                      <p:cBhvr>
                                        <p:cTn id="112" dur="4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278" y="23210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406 0.13055 L 3.61111E-6 3.58025E-6 " pathEditMode="relative" rAng="0" ptsTypes="AA">
                                      <p:cBhvr>
                                        <p:cTn id="114" dur="40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12" y="-6543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56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1615 0.21574 L 2.77778E-7 -0.00124 " pathEditMode="relative" rAng="0" ptsTypes="AA">
                                      <p:cBhvr>
                                        <p:cTn id="116" dur="4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816" y="-10864"/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32FCE5-D9AC-7B47-9ABC-478078D7B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F3ECF-9E90-4339-A08B-90B4B7A7F027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8D514F-1F2D-694C-9340-A59203CF0F69}"/>
              </a:ext>
            </a:extLst>
          </p:cNvPr>
          <p:cNvSpPr txBox="1"/>
          <p:nvPr/>
        </p:nvSpPr>
        <p:spPr>
          <a:xfrm>
            <a:off x="925830" y="377190"/>
            <a:ext cx="10309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panose="020B0502020202020204" pitchFamily="34" charset="0"/>
              </a:rPr>
              <a:t>Methodology in Data Science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A2E204-84EE-F442-A6D0-3DEA883697F1}"/>
              </a:ext>
            </a:extLst>
          </p:cNvPr>
          <p:cNvSpPr txBox="1"/>
          <p:nvPr/>
        </p:nvSpPr>
        <p:spPr>
          <a:xfrm>
            <a:off x="925830" y="1143000"/>
            <a:ext cx="10309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According to one of the course in Professional Data Science Certificate, the methodology in Data Science contains 5 main aspects.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3FF74F-C5F2-9946-A55D-BBA82FF911DC}"/>
              </a:ext>
            </a:extLst>
          </p:cNvPr>
          <p:cNvSpPr txBox="1"/>
          <p:nvPr/>
        </p:nvSpPr>
        <p:spPr>
          <a:xfrm>
            <a:off x="3040380" y="2766060"/>
            <a:ext cx="36481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	From Problem to Approach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864B3B-11B7-CA43-B571-44EB666377A8}"/>
              </a:ext>
            </a:extLst>
          </p:cNvPr>
          <p:cNvSpPr txBox="1"/>
          <p:nvPr/>
        </p:nvSpPr>
        <p:spPr>
          <a:xfrm>
            <a:off x="3055620" y="3329940"/>
            <a:ext cx="42010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	From Requirements to Collection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FEEF90-F947-7542-9686-95881C7EB9AC}"/>
              </a:ext>
            </a:extLst>
          </p:cNvPr>
          <p:cNvSpPr txBox="1"/>
          <p:nvPr/>
        </p:nvSpPr>
        <p:spPr>
          <a:xfrm>
            <a:off x="3063240" y="3954780"/>
            <a:ext cx="4434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	From Understanding to Preparation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2C692F-1F62-974F-B90C-45958F00CBC7}"/>
              </a:ext>
            </a:extLst>
          </p:cNvPr>
          <p:cNvSpPr txBox="1"/>
          <p:nvPr/>
        </p:nvSpPr>
        <p:spPr>
          <a:xfrm>
            <a:off x="3078480" y="4552950"/>
            <a:ext cx="3872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	From Modelling to Evaluation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9672BC-35A4-C94B-A353-E5A0135F9E77}"/>
              </a:ext>
            </a:extLst>
          </p:cNvPr>
          <p:cNvSpPr txBox="1"/>
          <p:nvPr/>
        </p:nvSpPr>
        <p:spPr>
          <a:xfrm>
            <a:off x="3082290" y="5151120"/>
            <a:ext cx="399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5.	From Deployment to Feedback</a:t>
            </a:r>
          </a:p>
        </p:txBody>
      </p:sp>
    </p:spTree>
    <p:extLst>
      <p:ext uri="{BB962C8B-B14F-4D97-AF65-F5344CB8AC3E}">
        <p14:creationId xmlns:p14="http://schemas.microsoft.com/office/powerpoint/2010/main" val="299637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A5931CA-DB5F-4A68-806B-46E0DD798297}"/>
              </a:ext>
            </a:extLst>
          </p:cNvPr>
          <p:cNvGrpSpPr/>
          <p:nvPr/>
        </p:nvGrpSpPr>
        <p:grpSpPr>
          <a:xfrm>
            <a:off x="694080" y="3017876"/>
            <a:ext cx="2798359" cy="986040"/>
            <a:chOff x="1647269" y="3210209"/>
            <a:chExt cx="2263049" cy="932769"/>
          </a:xfrm>
        </p:grpSpPr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28533C3C-B224-4D96-BE6D-6A0B091EF991}"/>
                </a:ext>
              </a:extLst>
            </p:cNvPr>
            <p:cNvSpPr txBox="1"/>
            <p:nvPr/>
          </p:nvSpPr>
          <p:spPr>
            <a:xfrm>
              <a:off x="1647269" y="3210209"/>
              <a:ext cx="2074355" cy="232919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>
                <a:defRPr/>
              </a:pPr>
              <a:r>
                <a:rPr lang="en-US" sz="1600" b="1" kern="0" dirty="0">
                  <a:solidFill>
                    <a:schemeClr val="accent2"/>
                  </a:solidFill>
                </a:rPr>
                <a:t>Deployment to Feedback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7DCCCA4-2494-4E13-BDC5-967FDFBE44F4}"/>
                </a:ext>
              </a:extLst>
            </p:cNvPr>
            <p:cNvSpPr txBox="1"/>
            <p:nvPr/>
          </p:nvSpPr>
          <p:spPr>
            <a:xfrm>
              <a:off x="1647269" y="3444220"/>
              <a:ext cx="2263049" cy="698758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Can model identify high-risk patients 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Can we use model design suitable intervention actions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Have received constructive feedbacks</a:t>
              </a:r>
            </a:p>
          </p:txBody>
        </p:sp>
      </p:grpSp>
      <p:sp>
        <p:nvSpPr>
          <p:cNvPr id="46" name="Freeform 52">
            <a:extLst>
              <a:ext uri="{FF2B5EF4-FFF2-40B4-BE49-F238E27FC236}">
                <a16:creationId xmlns:a16="http://schemas.microsoft.com/office/drawing/2014/main" id="{AD58AB60-025E-4DE0-9F03-1377415AA488}"/>
              </a:ext>
            </a:extLst>
          </p:cNvPr>
          <p:cNvSpPr>
            <a:spLocks/>
          </p:cNvSpPr>
          <p:nvPr/>
        </p:nvSpPr>
        <p:spPr bwMode="auto">
          <a:xfrm>
            <a:off x="4593595" y="3370652"/>
            <a:ext cx="1199060" cy="2231034"/>
          </a:xfrm>
          <a:custGeom>
            <a:avLst/>
            <a:gdLst>
              <a:gd name="T0" fmla="*/ 792 w 792"/>
              <a:gd name="T1" fmla="*/ 1302 h 1474"/>
              <a:gd name="T2" fmla="*/ 149 w 792"/>
              <a:gd name="T3" fmla="*/ 1185 h 1474"/>
              <a:gd name="T4" fmla="*/ 29 w 792"/>
              <a:gd name="T5" fmla="*/ 717 h 1474"/>
              <a:gd name="T6" fmla="*/ 179 w 792"/>
              <a:gd name="T7" fmla="*/ 73 h 1474"/>
              <a:gd name="T8" fmla="*/ 608 w 792"/>
              <a:gd name="T9" fmla="*/ 33 h 1474"/>
              <a:gd name="T10" fmla="*/ 239 w 792"/>
              <a:gd name="T11" fmla="*/ 966 h 1474"/>
              <a:gd name="T12" fmla="*/ 758 w 792"/>
              <a:gd name="T13" fmla="*/ 1290 h 1474"/>
              <a:gd name="T14" fmla="*/ 792 w 792"/>
              <a:gd name="T15" fmla="*/ 1302 h 1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92" h="1474">
                <a:moveTo>
                  <a:pt x="792" y="1302"/>
                </a:moveTo>
                <a:cubicBezTo>
                  <a:pt x="792" y="1302"/>
                  <a:pt x="365" y="1459"/>
                  <a:pt x="149" y="1185"/>
                </a:cubicBezTo>
                <a:cubicBezTo>
                  <a:pt x="52" y="1062"/>
                  <a:pt x="54" y="905"/>
                  <a:pt x="29" y="717"/>
                </a:cubicBezTo>
                <a:cubicBezTo>
                  <a:pt x="0" y="495"/>
                  <a:pt x="95" y="219"/>
                  <a:pt x="179" y="73"/>
                </a:cubicBezTo>
                <a:cubicBezTo>
                  <a:pt x="179" y="73"/>
                  <a:pt x="352" y="0"/>
                  <a:pt x="608" y="33"/>
                </a:cubicBezTo>
                <a:cubicBezTo>
                  <a:pt x="608" y="33"/>
                  <a:pt x="216" y="534"/>
                  <a:pt x="239" y="966"/>
                </a:cubicBezTo>
                <a:cubicBezTo>
                  <a:pt x="239" y="966"/>
                  <a:pt x="232" y="1474"/>
                  <a:pt x="758" y="1290"/>
                </a:cubicBezTo>
                <a:lnTo>
                  <a:pt x="792" y="1302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8159EDD-AB33-4CD3-B931-62D50C1D7638}"/>
              </a:ext>
            </a:extLst>
          </p:cNvPr>
          <p:cNvGrpSpPr/>
          <p:nvPr/>
        </p:nvGrpSpPr>
        <p:grpSpPr>
          <a:xfrm>
            <a:off x="4311915" y="2607556"/>
            <a:ext cx="2816160" cy="2889781"/>
            <a:chOff x="2983887" y="2297131"/>
            <a:chExt cx="2930416" cy="3007025"/>
          </a:xfrm>
          <a:solidFill>
            <a:srgbClr val="FFFFFF">
              <a:lumMod val="75000"/>
            </a:srgbClr>
          </a:solidFill>
        </p:grpSpPr>
        <p:sp>
          <p:nvSpPr>
            <p:cNvPr id="98" name="Freeform 45">
              <a:extLst>
                <a:ext uri="{FF2B5EF4-FFF2-40B4-BE49-F238E27FC236}">
                  <a16:creationId xmlns:a16="http://schemas.microsoft.com/office/drawing/2014/main" id="{AA6D1609-8216-4AC9-A1D3-16CAD782C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83887" y="3338331"/>
              <a:ext cx="408354" cy="836025"/>
            </a:xfrm>
            <a:custGeom>
              <a:avLst/>
              <a:gdLst>
                <a:gd name="T0" fmla="*/ 215 w 259"/>
                <a:gd name="T1" fmla="*/ 0 h 531"/>
                <a:gd name="T2" fmla="*/ 218 w 259"/>
                <a:gd name="T3" fmla="*/ 531 h 531"/>
                <a:gd name="T4" fmla="*/ 259 w 259"/>
                <a:gd name="T5" fmla="*/ 199 h 531"/>
                <a:gd name="T6" fmla="*/ 215 w 259"/>
                <a:gd name="T7" fmla="*/ 0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531">
                  <a:moveTo>
                    <a:pt x="215" y="0"/>
                  </a:moveTo>
                  <a:cubicBezTo>
                    <a:pt x="106" y="87"/>
                    <a:pt x="0" y="257"/>
                    <a:pt x="218" y="531"/>
                  </a:cubicBezTo>
                  <a:cubicBezTo>
                    <a:pt x="202" y="384"/>
                    <a:pt x="259" y="199"/>
                    <a:pt x="259" y="199"/>
                  </a:cubicBezTo>
                  <a:cubicBezTo>
                    <a:pt x="207" y="139"/>
                    <a:pt x="215" y="0"/>
                    <a:pt x="215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2800" kern="0">
                <a:solidFill>
                  <a:prstClr val="black"/>
                </a:solidFill>
              </a:endParaRPr>
            </a:p>
          </p:txBody>
        </p:sp>
        <p:sp>
          <p:nvSpPr>
            <p:cNvPr id="99" name="Freeform 46">
              <a:extLst>
                <a:ext uri="{FF2B5EF4-FFF2-40B4-BE49-F238E27FC236}">
                  <a16:creationId xmlns:a16="http://schemas.microsoft.com/office/drawing/2014/main" id="{B17A5840-B72E-4309-B061-9A2E850F9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9337" y="4878482"/>
              <a:ext cx="774739" cy="425674"/>
            </a:xfrm>
            <a:custGeom>
              <a:avLst/>
              <a:gdLst>
                <a:gd name="T0" fmla="*/ 0 w 492"/>
                <a:gd name="T1" fmla="*/ 0 h 270"/>
                <a:gd name="T2" fmla="*/ 492 w 492"/>
                <a:gd name="T3" fmla="*/ 155 h 270"/>
                <a:gd name="T4" fmla="*/ 208 w 492"/>
                <a:gd name="T5" fmla="*/ 11 h 270"/>
                <a:gd name="T6" fmla="*/ 0 w 492"/>
                <a:gd name="T7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2" h="270">
                  <a:moveTo>
                    <a:pt x="0" y="0"/>
                  </a:moveTo>
                  <a:cubicBezTo>
                    <a:pt x="47" y="132"/>
                    <a:pt x="161" y="270"/>
                    <a:pt x="492" y="155"/>
                  </a:cubicBezTo>
                  <a:cubicBezTo>
                    <a:pt x="362" y="106"/>
                    <a:pt x="208" y="11"/>
                    <a:pt x="208" y="11"/>
                  </a:cubicBezTo>
                  <a:cubicBezTo>
                    <a:pt x="134" y="40"/>
                    <a:pt x="1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50000"/>
                  </a:schemeClr>
                </a:gs>
                <a:gs pos="100000">
                  <a:schemeClr val="accent2">
                    <a:lumMod val="7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2800" kern="0">
                <a:solidFill>
                  <a:prstClr val="black"/>
                </a:solidFill>
              </a:endParaRPr>
            </a:p>
          </p:txBody>
        </p:sp>
        <p:sp>
          <p:nvSpPr>
            <p:cNvPr id="100" name="Freeform 47">
              <a:extLst>
                <a:ext uri="{FF2B5EF4-FFF2-40B4-BE49-F238E27FC236}">
                  <a16:creationId xmlns:a16="http://schemas.microsoft.com/office/drawing/2014/main" id="{87AFE5FF-FB80-4846-ADD2-0F2204AA2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9206" y="2297131"/>
              <a:ext cx="798720" cy="645505"/>
            </a:xfrm>
            <a:custGeom>
              <a:avLst/>
              <a:gdLst>
                <a:gd name="T0" fmla="*/ 507 w 507"/>
                <a:gd name="T1" fmla="*/ 133 h 410"/>
                <a:gd name="T2" fmla="*/ 0 w 507"/>
                <a:gd name="T3" fmla="*/ 304 h 410"/>
                <a:gd name="T4" fmla="*/ 328 w 507"/>
                <a:gd name="T5" fmla="*/ 239 h 410"/>
                <a:gd name="T6" fmla="*/ 507 w 507"/>
                <a:gd name="T7" fmla="*/ 133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7" h="410">
                  <a:moveTo>
                    <a:pt x="507" y="133"/>
                  </a:moveTo>
                  <a:cubicBezTo>
                    <a:pt x="384" y="53"/>
                    <a:pt x="200" y="0"/>
                    <a:pt x="0" y="304"/>
                  </a:cubicBezTo>
                  <a:cubicBezTo>
                    <a:pt x="238" y="410"/>
                    <a:pt x="328" y="239"/>
                    <a:pt x="328" y="239"/>
                  </a:cubicBezTo>
                  <a:cubicBezTo>
                    <a:pt x="369" y="171"/>
                    <a:pt x="507" y="133"/>
                    <a:pt x="507" y="13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002D62">
                    <a:lumMod val="40000"/>
                    <a:lumOff val="60000"/>
                  </a:srgbClr>
                </a:gs>
                <a:gs pos="46000">
                  <a:srgbClr val="002D62">
                    <a:lumMod val="95000"/>
                    <a:lumOff val="5000"/>
                  </a:srgbClr>
                </a:gs>
                <a:gs pos="100000">
                  <a:srgbClr val="002D62">
                    <a:lumMod val="60000"/>
                  </a:srgb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2800" kern="0">
                <a:solidFill>
                  <a:prstClr val="black"/>
                </a:solidFill>
              </a:endParaRPr>
            </a:p>
          </p:txBody>
        </p:sp>
        <p:sp>
          <p:nvSpPr>
            <p:cNvPr id="101" name="Freeform 48">
              <a:extLst>
                <a:ext uri="{FF2B5EF4-FFF2-40B4-BE49-F238E27FC236}">
                  <a16:creationId xmlns:a16="http://schemas.microsoft.com/office/drawing/2014/main" id="{1922979A-64AE-4E1C-9617-425321139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4051" y="2868692"/>
              <a:ext cx="540252" cy="648835"/>
            </a:xfrm>
            <a:custGeom>
              <a:avLst/>
              <a:gdLst>
                <a:gd name="T0" fmla="*/ 309 w 343"/>
                <a:gd name="T1" fmla="*/ 412 h 412"/>
                <a:gd name="T2" fmla="*/ 0 w 343"/>
                <a:gd name="T3" fmla="*/ 0 h 412"/>
                <a:gd name="T4" fmla="*/ 159 w 343"/>
                <a:gd name="T5" fmla="*/ 289 h 412"/>
                <a:gd name="T6" fmla="*/ 309 w 343"/>
                <a:gd name="T7" fmla="*/ 412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3" h="412">
                  <a:moveTo>
                    <a:pt x="309" y="412"/>
                  </a:moveTo>
                  <a:cubicBezTo>
                    <a:pt x="343" y="306"/>
                    <a:pt x="336" y="98"/>
                    <a:pt x="0" y="0"/>
                  </a:cubicBezTo>
                  <a:cubicBezTo>
                    <a:pt x="46" y="153"/>
                    <a:pt x="56" y="215"/>
                    <a:pt x="159" y="289"/>
                  </a:cubicBezTo>
                  <a:cubicBezTo>
                    <a:pt x="237" y="308"/>
                    <a:pt x="309" y="411"/>
                    <a:pt x="309" y="412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2">
                    <a:lumMod val="75000"/>
                  </a:schemeClr>
                </a:gs>
                <a:gs pos="100000">
                  <a:schemeClr val="bg2"/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2800" kern="0">
                <a:solidFill>
                  <a:prstClr val="black"/>
                </a:solidFill>
              </a:endParaRPr>
            </a:p>
          </p:txBody>
        </p:sp>
        <p:sp>
          <p:nvSpPr>
            <p:cNvPr id="102" name="Freeform 49">
              <a:extLst>
                <a:ext uri="{FF2B5EF4-FFF2-40B4-BE49-F238E27FC236}">
                  <a16:creationId xmlns:a16="http://schemas.microsoft.com/office/drawing/2014/main" id="{4BB92BFA-29F8-475B-9DAE-05F84EA65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463" y="4355550"/>
              <a:ext cx="482296" cy="634845"/>
            </a:xfrm>
            <a:custGeom>
              <a:avLst/>
              <a:gdLst>
                <a:gd name="T0" fmla="*/ 0 w 306"/>
                <a:gd name="T1" fmla="*/ 403 h 403"/>
                <a:gd name="T2" fmla="*/ 294 w 306"/>
                <a:gd name="T3" fmla="*/ 0 h 403"/>
                <a:gd name="T4" fmla="*/ 78 w 306"/>
                <a:gd name="T5" fmla="*/ 219 h 403"/>
                <a:gd name="T6" fmla="*/ 0 w 306"/>
                <a:gd name="T7" fmla="*/ 40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403">
                  <a:moveTo>
                    <a:pt x="0" y="403"/>
                  </a:moveTo>
                  <a:cubicBezTo>
                    <a:pt x="140" y="398"/>
                    <a:pt x="306" y="350"/>
                    <a:pt x="294" y="0"/>
                  </a:cubicBezTo>
                  <a:cubicBezTo>
                    <a:pt x="228" y="64"/>
                    <a:pt x="78" y="219"/>
                    <a:pt x="78" y="219"/>
                  </a:cubicBezTo>
                  <a:cubicBezTo>
                    <a:pt x="84" y="298"/>
                    <a:pt x="0" y="403"/>
                    <a:pt x="0" y="40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96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2800" kern="0">
                <a:solidFill>
                  <a:prstClr val="black"/>
                </a:solidFill>
              </a:endParaRPr>
            </a:p>
          </p:txBody>
        </p:sp>
      </p:grpSp>
      <p:sp>
        <p:nvSpPr>
          <p:cNvPr id="48" name="Freeform 51">
            <a:extLst>
              <a:ext uri="{FF2B5EF4-FFF2-40B4-BE49-F238E27FC236}">
                <a16:creationId xmlns:a16="http://schemas.microsoft.com/office/drawing/2014/main" id="{17A20E12-FBF1-406C-BC41-BB7919502448}"/>
              </a:ext>
            </a:extLst>
          </p:cNvPr>
          <p:cNvSpPr>
            <a:spLocks/>
          </p:cNvSpPr>
          <p:nvPr/>
        </p:nvSpPr>
        <p:spPr bwMode="auto">
          <a:xfrm>
            <a:off x="4123061" y="2952613"/>
            <a:ext cx="2257281" cy="1515311"/>
          </a:xfrm>
          <a:custGeom>
            <a:avLst/>
            <a:gdLst>
              <a:gd name="T0" fmla="*/ 341 w 1491"/>
              <a:gd name="T1" fmla="*/ 1001 h 1001"/>
              <a:gd name="T2" fmla="*/ 235 w 1491"/>
              <a:gd name="T3" fmla="*/ 356 h 1001"/>
              <a:gd name="T4" fmla="*/ 665 w 1491"/>
              <a:gd name="T5" fmla="*/ 80 h 1001"/>
              <a:gd name="T6" fmla="*/ 1324 w 1491"/>
              <a:gd name="T7" fmla="*/ 30 h 1001"/>
              <a:gd name="T8" fmla="*/ 1491 w 1491"/>
              <a:gd name="T9" fmla="*/ 412 h 1001"/>
              <a:gd name="T10" fmla="*/ 473 w 1491"/>
              <a:gd name="T11" fmla="*/ 360 h 1001"/>
              <a:gd name="T12" fmla="*/ 347 w 1491"/>
              <a:gd name="T13" fmla="*/ 966 h 1001"/>
              <a:gd name="T14" fmla="*/ 341 w 1491"/>
              <a:gd name="T15" fmla="*/ 100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91" h="1001">
                <a:moveTo>
                  <a:pt x="341" y="1001"/>
                </a:moveTo>
                <a:cubicBezTo>
                  <a:pt x="341" y="1001"/>
                  <a:pt x="48" y="651"/>
                  <a:pt x="235" y="356"/>
                </a:cubicBezTo>
                <a:cubicBezTo>
                  <a:pt x="319" y="225"/>
                  <a:pt x="482" y="135"/>
                  <a:pt x="665" y="80"/>
                </a:cubicBezTo>
                <a:cubicBezTo>
                  <a:pt x="891" y="13"/>
                  <a:pt x="1158" y="0"/>
                  <a:pt x="1324" y="30"/>
                </a:cubicBezTo>
                <a:cubicBezTo>
                  <a:pt x="1324" y="30"/>
                  <a:pt x="1462" y="194"/>
                  <a:pt x="1491" y="412"/>
                </a:cubicBezTo>
                <a:cubicBezTo>
                  <a:pt x="1491" y="412"/>
                  <a:pt x="847" y="221"/>
                  <a:pt x="473" y="360"/>
                </a:cubicBezTo>
                <a:cubicBezTo>
                  <a:pt x="473" y="360"/>
                  <a:pt x="0" y="531"/>
                  <a:pt x="347" y="966"/>
                </a:cubicBezTo>
                <a:lnTo>
                  <a:pt x="341" y="10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49" name="Line 50">
            <a:extLst>
              <a:ext uri="{FF2B5EF4-FFF2-40B4-BE49-F238E27FC236}">
                <a16:creationId xmlns:a16="http://schemas.microsoft.com/office/drawing/2014/main" id="{47B2462C-12FC-4B47-A1DC-CF9319FD2773}"/>
              </a:ext>
            </a:extLst>
          </p:cNvPr>
          <p:cNvSpPr>
            <a:spLocks noChangeShapeType="1"/>
          </p:cNvSpPr>
          <p:nvPr/>
        </p:nvSpPr>
        <p:spPr bwMode="auto">
          <a:xfrm>
            <a:off x="6281752" y="4463441"/>
            <a:ext cx="0" cy="0"/>
          </a:xfrm>
          <a:prstGeom prst="line">
            <a:avLst/>
          </a:prstGeom>
          <a:noFill/>
          <a:ln w="14288" cap="flat">
            <a:solidFill>
              <a:srgbClr val="ED1C2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50" name="Line 54">
            <a:extLst>
              <a:ext uri="{FF2B5EF4-FFF2-40B4-BE49-F238E27FC236}">
                <a16:creationId xmlns:a16="http://schemas.microsoft.com/office/drawing/2014/main" id="{4D43CE58-A79A-4A25-99C5-C011DBB3BEB6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3379" y="4094057"/>
            <a:ext cx="0" cy="0"/>
          </a:xfrm>
          <a:prstGeom prst="line">
            <a:avLst/>
          </a:prstGeom>
          <a:noFill/>
          <a:ln w="14288" cap="flat">
            <a:solidFill>
              <a:srgbClr val="ED1C2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51" name="Freeform 56">
            <a:extLst>
              <a:ext uri="{FF2B5EF4-FFF2-40B4-BE49-F238E27FC236}">
                <a16:creationId xmlns:a16="http://schemas.microsoft.com/office/drawing/2014/main" id="{BA3D75A8-B83C-4C38-A772-729303CDBCBF}"/>
              </a:ext>
            </a:extLst>
          </p:cNvPr>
          <p:cNvSpPr>
            <a:spLocks/>
          </p:cNvSpPr>
          <p:nvPr/>
        </p:nvSpPr>
        <p:spPr bwMode="auto">
          <a:xfrm>
            <a:off x="4938652" y="4184962"/>
            <a:ext cx="2120922" cy="1277162"/>
          </a:xfrm>
          <a:custGeom>
            <a:avLst/>
            <a:gdLst>
              <a:gd name="T0" fmla="*/ 1353 w 1401"/>
              <a:gd name="T1" fmla="*/ 229 h 844"/>
              <a:gd name="T2" fmla="*/ 1075 w 1401"/>
              <a:gd name="T3" fmla="*/ 789 h 844"/>
              <a:gd name="T4" fmla="*/ 551 w 1401"/>
              <a:gd name="T5" fmla="*/ 761 h 844"/>
              <a:gd name="T6" fmla="*/ 9 w 1401"/>
              <a:gd name="T7" fmla="*/ 419 h 844"/>
              <a:gd name="T8" fmla="*/ 88 w 1401"/>
              <a:gd name="T9" fmla="*/ 0 h 844"/>
              <a:gd name="T10" fmla="*/ 863 w 1401"/>
              <a:gd name="T11" fmla="*/ 641 h 844"/>
              <a:gd name="T12" fmla="*/ 1329 w 1401"/>
              <a:gd name="T13" fmla="*/ 260 h 844"/>
              <a:gd name="T14" fmla="*/ 1353 w 1401"/>
              <a:gd name="T15" fmla="*/ 229 h 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01" h="844">
                <a:moveTo>
                  <a:pt x="1353" y="229"/>
                </a:moveTo>
                <a:cubicBezTo>
                  <a:pt x="1353" y="229"/>
                  <a:pt x="1401" y="664"/>
                  <a:pt x="1075" y="789"/>
                </a:cubicBezTo>
                <a:cubicBezTo>
                  <a:pt x="929" y="844"/>
                  <a:pt x="730" y="826"/>
                  <a:pt x="551" y="761"/>
                </a:cubicBezTo>
                <a:cubicBezTo>
                  <a:pt x="329" y="680"/>
                  <a:pt x="123" y="543"/>
                  <a:pt x="9" y="419"/>
                </a:cubicBezTo>
                <a:cubicBezTo>
                  <a:pt x="9" y="419"/>
                  <a:pt x="0" y="167"/>
                  <a:pt x="88" y="0"/>
                </a:cubicBezTo>
                <a:cubicBezTo>
                  <a:pt x="88" y="0"/>
                  <a:pt x="480" y="528"/>
                  <a:pt x="863" y="641"/>
                </a:cubicBezTo>
                <a:cubicBezTo>
                  <a:pt x="863" y="641"/>
                  <a:pt x="1347" y="817"/>
                  <a:pt x="1329" y="260"/>
                </a:cubicBezTo>
                <a:lnTo>
                  <a:pt x="1353" y="2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52" name="Freeform 55">
            <a:extLst>
              <a:ext uri="{FF2B5EF4-FFF2-40B4-BE49-F238E27FC236}">
                <a16:creationId xmlns:a16="http://schemas.microsoft.com/office/drawing/2014/main" id="{5770A7E2-0682-4FF5-BE3C-B13B750883AB}"/>
              </a:ext>
            </a:extLst>
          </p:cNvPr>
          <p:cNvSpPr>
            <a:spLocks/>
          </p:cNvSpPr>
          <p:nvPr/>
        </p:nvSpPr>
        <p:spPr bwMode="auto">
          <a:xfrm>
            <a:off x="5697268" y="3099215"/>
            <a:ext cx="1719529" cy="2058825"/>
          </a:xfrm>
          <a:custGeom>
            <a:avLst/>
            <a:gdLst>
              <a:gd name="T0" fmla="*/ 575 w 1136"/>
              <a:gd name="T1" fmla="*/ 0 h 1360"/>
              <a:gd name="T2" fmla="*/ 1047 w 1136"/>
              <a:gd name="T3" fmla="*/ 496 h 1360"/>
              <a:gd name="T4" fmla="*/ 847 w 1136"/>
              <a:gd name="T5" fmla="*/ 962 h 1360"/>
              <a:gd name="T6" fmla="*/ 368 w 1136"/>
              <a:gd name="T7" fmla="*/ 1360 h 1360"/>
              <a:gd name="T8" fmla="*/ 0 w 1136"/>
              <a:gd name="T9" fmla="*/ 1149 h 1360"/>
              <a:gd name="T10" fmla="*/ 833 w 1136"/>
              <a:gd name="T11" fmla="*/ 612 h 1360"/>
              <a:gd name="T12" fmla="*/ 602 w 1136"/>
              <a:gd name="T13" fmla="*/ 43 h 1360"/>
              <a:gd name="T14" fmla="*/ 575 w 1136"/>
              <a:gd name="T15" fmla="*/ 0 h 1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36" h="1360">
                <a:moveTo>
                  <a:pt x="575" y="0"/>
                </a:moveTo>
                <a:cubicBezTo>
                  <a:pt x="575" y="0"/>
                  <a:pt x="1043" y="109"/>
                  <a:pt x="1047" y="496"/>
                </a:cubicBezTo>
                <a:cubicBezTo>
                  <a:pt x="1049" y="651"/>
                  <a:pt x="965" y="812"/>
                  <a:pt x="847" y="962"/>
                </a:cubicBezTo>
                <a:cubicBezTo>
                  <a:pt x="702" y="1147"/>
                  <a:pt x="521" y="1290"/>
                  <a:pt x="368" y="1360"/>
                </a:cubicBezTo>
                <a:cubicBezTo>
                  <a:pt x="368" y="1360"/>
                  <a:pt x="118" y="1311"/>
                  <a:pt x="0" y="1149"/>
                </a:cubicBezTo>
                <a:cubicBezTo>
                  <a:pt x="0" y="1149"/>
                  <a:pt x="614" y="959"/>
                  <a:pt x="833" y="612"/>
                </a:cubicBezTo>
                <a:cubicBezTo>
                  <a:pt x="833" y="612"/>
                  <a:pt x="1136" y="198"/>
                  <a:pt x="602" y="43"/>
                </a:cubicBezTo>
                <a:lnTo>
                  <a:pt x="575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53" name="Freeform 53">
            <a:extLst>
              <a:ext uri="{FF2B5EF4-FFF2-40B4-BE49-F238E27FC236}">
                <a16:creationId xmlns:a16="http://schemas.microsoft.com/office/drawing/2014/main" id="{8A406448-7BA5-4011-98A3-0C475DC1D66E}"/>
              </a:ext>
            </a:extLst>
          </p:cNvPr>
          <p:cNvSpPr>
            <a:spLocks/>
          </p:cNvSpPr>
          <p:nvPr/>
        </p:nvSpPr>
        <p:spPr bwMode="auto">
          <a:xfrm>
            <a:off x="5111502" y="2362367"/>
            <a:ext cx="1850125" cy="2105559"/>
          </a:xfrm>
          <a:custGeom>
            <a:avLst/>
            <a:gdLst>
              <a:gd name="T0" fmla="*/ 0 w 1222"/>
              <a:gd name="T1" fmla="*/ 477 h 1391"/>
              <a:gd name="T2" fmla="*/ 578 w 1222"/>
              <a:gd name="T3" fmla="*/ 178 h 1391"/>
              <a:gd name="T4" fmla="*/ 974 w 1222"/>
              <a:gd name="T5" fmla="*/ 500 h 1391"/>
              <a:gd name="T6" fmla="*/ 1222 w 1222"/>
              <a:gd name="T7" fmla="*/ 1099 h 1391"/>
              <a:gd name="T8" fmla="*/ 918 w 1222"/>
              <a:gd name="T9" fmla="*/ 1391 h 1391"/>
              <a:gd name="T10" fmla="*/ 648 w 1222"/>
              <a:gd name="T11" fmla="*/ 405 h 1391"/>
              <a:gd name="T12" fmla="*/ 37 w 1222"/>
              <a:gd name="T13" fmla="*/ 466 h 1391"/>
              <a:gd name="T14" fmla="*/ 0 w 1222"/>
              <a:gd name="T15" fmla="*/ 477 h 1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22" h="1391">
                <a:moveTo>
                  <a:pt x="0" y="477"/>
                </a:moveTo>
                <a:cubicBezTo>
                  <a:pt x="0" y="477"/>
                  <a:pt x="239" y="92"/>
                  <a:pt x="578" y="178"/>
                </a:cubicBezTo>
                <a:cubicBezTo>
                  <a:pt x="729" y="216"/>
                  <a:pt x="866" y="344"/>
                  <a:pt x="974" y="500"/>
                </a:cubicBezTo>
                <a:cubicBezTo>
                  <a:pt x="1109" y="694"/>
                  <a:pt x="1200" y="932"/>
                  <a:pt x="1222" y="1099"/>
                </a:cubicBezTo>
                <a:cubicBezTo>
                  <a:pt x="1222" y="1099"/>
                  <a:pt x="1133" y="1325"/>
                  <a:pt x="918" y="1391"/>
                </a:cubicBezTo>
                <a:cubicBezTo>
                  <a:pt x="918" y="1391"/>
                  <a:pt x="896" y="717"/>
                  <a:pt x="648" y="405"/>
                </a:cubicBezTo>
                <a:cubicBezTo>
                  <a:pt x="648" y="405"/>
                  <a:pt x="342" y="0"/>
                  <a:pt x="37" y="466"/>
                </a:cubicBezTo>
                <a:lnTo>
                  <a:pt x="0" y="477"/>
                </a:lnTo>
                <a:close/>
              </a:path>
            </a:pathLst>
          </a:custGeom>
          <a:solidFill>
            <a:srgbClr val="002D6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800" kern="0">
              <a:solidFill>
                <a:prstClr val="black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99B9BD5-629C-48D4-908A-5BBEEDA4D628}"/>
              </a:ext>
            </a:extLst>
          </p:cNvPr>
          <p:cNvSpPr txBox="1"/>
          <p:nvPr/>
        </p:nvSpPr>
        <p:spPr>
          <a:xfrm>
            <a:off x="5118526" y="3995260"/>
            <a:ext cx="1315227" cy="27699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>
              <a:defRPr/>
            </a:pPr>
            <a:r>
              <a:rPr lang="en-US" b="1" kern="0" dirty="0">
                <a:solidFill>
                  <a:srgbClr val="000000"/>
                </a:solidFill>
              </a:rPr>
              <a:t>Methodology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31683E2-49C1-4F55-B284-21E1700E1049}"/>
              </a:ext>
            </a:extLst>
          </p:cNvPr>
          <p:cNvSpPr/>
          <p:nvPr/>
        </p:nvSpPr>
        <p:spPr>
          <a:xfrm>
            <a:off x="3636334" y="3050728"/>
            <a:ext cx="570595" cy="570595"/>
          </a:xfrm>
          <a:prstGeom prst="ellips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3600" kern="0">
              <a:solidFill>
                <a:prstClr val="white"/>
              </a:solidFill>
            </a:endParaRPr>
          </a:p>
        </p:txBody>
      </p:sp>
      <p:sp>
        <p:nvSpPr>
          <p:cNvPr id="56" name="Freeform 74">
            <a:extLst>
              <a:ext uri="{FF2B5EF4-FFF2-40B4-BE49-F238E27FC236}">
                <a16:creationId xmlns:a16="http://schemas.microsoft.com/office/drawing/2014/main" id="{30CB19FF-C773-4C7C-8192-88064EEEFB34}"/>
              </a:ext>
            </a:extLst>
          </p:cNvPr>
          <p:cNvSpPr>
            <a:spLocks noEditPoints="1"/>
          </p:cNvSpPr>
          <p:nvPr/>
        </p:nvSpPr>
        <p:spPr bwMode="auto">
          <a:xfrm>
            <a:off x="3764710" y="3197880"/>
            <a:ext cx="313840" cy="249462"/>
          </a:xfrm>
          <a:custGeom>
            <a:avLst/>
            <a:gdLst>
              <a:gd name="T0" fmla="*/ 88 w 96"/>
              <a:gd name="T1" fmla="*/ 76 h 76"/>
              <a:gd name="T2" fmla="*/ 8 w 96"/>
              <a:gd name="T3" fmla="*/ 76 h 76"/>
              <a:gd name="T4" fmla="*/ 0 w 96"/>
              <a:gd name="T5" fmla="*/ 68 h 76"/>
              <a:gd name="T6" fmla="*/ 0 w 96"/>
              <a:gd name="T7" fmla="*/ 8 h 76"/>
              <a:gd name="T8" fmla="*/ 8 w 96"/>
              <a:gd name="T9" fmla="*/ 0 h 76"/>
              <a:gd name="T10" fmla="*/ 88 w 96"/>
              <a:gd name="T11" fmla="*/ 0 h 76"/>
              <a:gd name="T12" fmla="*/ 96 w 96"/>
              <a:gd name="T13" fmla="*/ 8 h 76"/>
              <a:gd name="T14" fmla="*/ 96 w 96"/>
              <a:gd name="T15" fmla="*/ 68 h 76"/>
              <a:gd name="T16" fmla="*/ 88 w 96"/>
              <a:gd name="T17" fmla="*/ 76 h 76"/>
              <a:gd name="T18" fmla="*/ 8 w 96"/>
              <a:gd name="T19" fmla="*/ 4 h 76"/>
              <a:gd name="T20" fmla="*/ 4 w 96"/>
              <a:gd name="T21" fmla="*/ 8 h 76"/>
              <a:gd name="T22" fmla="*/ 4 w 96"/>
              <a:gd name="T23" fmla="*/ 68 h 76"/>
              <a:gd name="T24" fmla="*/ 8 w 96"/>
              <a:gd name="T25" fmla="*/ 72 h 76"/>
              <a:gd name="T26" fmla="*/ 88 w 96"/>
              <a:gd name="T27" fmla="*/ 72 h 76"/>
              <a:gd name="T28" fmla="*/ 92 w 96"/>
              <a:gd name="T29" fmla="*/ 68 h 76"/>
              <a:gd name="T30" fmla="*/ 92 w 96"/>
              <a:gd name="T31" fmla="*/ 8 h 76"/>
              <a:gd name="T32" fmla="*/ 88 w 96"/>
              <a:gd name="T33" fmla="*/ 4 h 76"/>
              <a:gd name="T34" fmla="*/ 8 w 96"/>
              <a:gd name="T35" fmla="*/ 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6" h="76">
                <a:moveTo>
                  <a:pt x="88" y="76"/>
                </a:moveTo>
                <a:cubicBezTo>
                  <a:pt x="8" y="76"/>
                  <a:pt x="8" y="76"/>
                  <a:pt x="8" y="76"/>
                </a:cubicBezTo>
                <a:cubicBezTo>
                  <a:pt x="4" y="76"/>
                  <a:pt x="0" y="72"/>
                  <a:pt x="0" y="68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92" y="0"/>
                  <a:pt x="96" y="4"/>
                  <a:pt x="96" y="8"/>
                </a:cubicBezTo>
                <a:cubicBezTo>
                  <a:pt x="96" y="68"/>
                  <a:pt x="96" y="68"/>
                  <a:pt x="96" y="68"/>
                </a:cubicBezTo>
                <a:cubicBezTo>
                  <a:pt x="96" y="72"/>
                  <a:pt x="92" y="76"/>
                  <a:pt x="88" y="76"/>
                </a:cubicBezTo>
                <a:close/>
                <a:moveTo>
                  <a:pt x="8" y="4"/>
                </a:moveTo>
                <a:cubicBezTo>
                  <a:pt x="6" y="4"/>
                  <a:pt x="4" y="6"/>
                  <a:pt x="4" y="8"/>
                </a:cubicBezTo>
                <a:cubicBezTo>
                  <a:pt x="4" y="68"/>
                  <a:pt x="4" y="68"/>
                  <a:pt x="4" y="68"/>
                </a:cubicBezTo>
                <a:cubicBezTo>
                  <a:pt x="4" y="70"/>
                  <a:pt x="6" y="72"/>
                  <a:pt x="8" y="72"/>
                </a:cubicBezTo>
                <a:cubicBezTo>
                  <a:pt x="88" y="72"/>
                  <a:pt x="88" y="72"/>
                  <a:pt x="88" y="72"/>
                </a:cubicBezTo>
                <a:cubicBezTo>
                  <a:pt x="90" y="72"/>
                  <a:pt x="92" y="70"/>
                  <a:pt x="92" y="68"/>
                </a:cubicBezTo>
                <a:cubicBezTo>
                  <a:pt x="92" y="8"/>
                  <a:pt x="92" y="8"/>
                  <a:pt x="92" y="8"/>
                </a:cubicBezTo>
                <a:cubicBezTo>
                  <a:pt x="92" y="6"/>
                  <a:pt x="90" y="4"/>
                  <a:pt x="88" y="4"/>
                </a:cubicBezTo>
                <a:lnTo>
                  <a:pt x="8" y="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57" name="Freeform 75">
            <a:extLst>
              <a:ext uri="{FF2B5EF4-FFF2-40B4-BE49-F238E27FC236}">
                <a16:creationId xmlns:a16="http://schemas.microsoft.com/office/drawing/2014/main" id="{D8FA7301-1812-404B-842A-26353C4F8D74}"/>
              </a:ext>
            </a:extLst>
          </p:cNvPr>
          <p:cNvSpPr>
            <a:spLocks/>
          </p:cNvSpPr>
          <p:nvPr/>
        </p:nvSpPr>
        <p:spPr bwMode="auto">
          <a:xfrm>
            <a:off x="3823724" y="3460755"/>
            <a:ext cx="195815" cy="13412"/>
          </a:xfrm>
          <a:custGeom>
            <a:avLst/>
            <a:gdLst>
              <a:gd name="T0" fmla="*/ 58 w 60"/>
              <a:gd name="T1" fmla="*/ 4 h 4"/>
              <a:gd name="T2" fmla="*/ 2 w 60"/>
              <a:gd name="T3" fmla="*/ 4 h 4"/>
              <a:gd name="T4" fmla="*/ 0 w 60"/>
              <a:gd name="T5" fmla="*/ 2 h 4"/>
              <a:gd name="T6" fmla="*/ 2 w 60"/>
              <a:gd name="T7" fmla="*/ 0 h 4"/>
              <a:gd name="T8" fmla="*/ 58 w 60"/>
              <a:gd name="T9" fmla="*/ 0 h 4"/>
              <a:gd name="T10" fmla="*/ 60 w 60"/>
              <a:gd name="T11" fmla="*/ 2 h 4"/>
              <a:gd name="T12" fmla="*/ 58 w 60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0" h="4">
                <a:moveTo>
                  <a:pt x="58" y="4"/>
                </a:move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59" y="0"/>
                  <a:pt x="60" y="1"/>
                  <a:pt x="60" y="2"/>
                </a:cubicBezTo>
                <a:cubicBezTo>
                  <a:pt x="60" y="3"/>
                  <a:pt x="59" y="4"/>
                  <a:pt x="58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58" name="Freeform 76">
            <a:extLst>
              <a:ext uri="{FF2B5EF4-FFF2-40B4-BE49-F238E27FC236}">
                <a16:creationId xmlns:a16="http://schemas.microsoft.com/office/drawing/2014/main" id="{8508B9EE-5AEC-4F92-B0C1-24AC85308045}"/>
              </a:ext>
            </a:extLst>
          </p:cNvPr>
          <p:cNvSpPr>
            <a:spLocks/>
          </p:cNvSpPr>
          <p:nvPr/>
        </p:nvSpPr>
        <p:spPr bwMode="auto">
          <a:xfrm>
            <a:off x="3908219" y="3433930"/>
            <a:ext cx="13412" cy="40236"/>
          </a:xfrm>
          <a:custGeom>
            <a:avLst/>
            <a:gdLst>
              <a:gd name="T0" fmla="*/ 2 w 4"/>
              <a:gd name="T1" fmla="*/ 12 h 12"/>
              <a:gd name="T2" fmla="*/ 0 w 4"/>
              <a:gd name="T3" fmla="*/ 10 h 12"/>
              <a:gd name="T4" fmla="*/ 0 w 4"/>
              <a:gd name="T5" fmla="*/ 2 h 12"/>
              <a:gd name="T6" fmla="*/ 2 w 4"/>
              <a:gd name="T7" fmla="*/ 0 h 12"/>
              <a:gd name="T8" fmla="*/ 4 w 4"/>
              <a:gd name="T9" fmla="*/ 2 h 12"/>
              <a:gd name="T10" fmla="*/ 4 w 4"/>
              <a:gd name="T11" fmla="*/ 10 h 12"/>
              <a:gd name="T12" fmla="*/ 2 w 4"/>
              <a:gd name="T13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12">
                <a:moveTo>
                  <a:pt x="2" y="12"/>
                </a:moveTo>
                <a:cubicBezTo>
                  <a:pt x="1" y="12"/>
                  <a:pt x="0" y="11"/>
                  <a:pt x="0" y="1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1"/>
                  <a:pt x="3" y="12"/>
                  <a:pt x="2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59" name="Oval 77">
            <a:extLst>
              <a:ext uri="{FF2B5EF4-FFF2-40B4-BE49-F238E27FC236}">
                <a16:creationId xmlns:a16="http://schemas.microsoft.com/office/drawing/2014/main" id="{58B5A347-0052-4357-9934-E4DCA36991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8219" y="3401742"/>
            <a:ext cx="26824" cy="2548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0" name="Rectangle 78">
            <a:extLst>
              <a:ext uri="{FF2B5EF4-FFF2-40B4-BE49-F238E27FC236}">
                <a16:creationId xmlns:a16="http://schemas.microsoft.com/office/drawing/2014/main" id="{F955AC6F-D361-4365-9EC3-955EA6162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1417" y="3381624"/>
            <a:ext cx="300429" cy="134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1" name="Freeform 79">
            <a:extLst>
              <a:ext uri="{FF2B5EF4-FFF2-40B4-BE49-F238E27FC236}">
                <a16:creationId xmlns:a16="http://schemas.microsoft.com/office/drawing/2014/main" id="{704C316E-13F0-452E-9E97-6E1F2FABF506}"/>
              </a:ext>
            </a:extLst>
          </p:cNvPr>
          <p:cNvSpPr>
            <a:spLocks noEditPoints="1"/>
          </p:cNvSpPr>
          <p:nvPr/>
        </p:nvSpPr>
        <p:spPr bwMode="auto">
          <a:xfrm>
            <a:off x="3843842" y="3302493"/>
            <a:ext cx="52307" cy="65720"/>
          </a:xfrm>
          <a:custGeom>
            <a:avLst/>
            <a:gdLst>
              <a:gd name="T0" fmla="*/ 14 w 16"/>
              <a:gd name="T1" fmla="*/ 20 h 20"/>
              <a:gd name="T2" fmla="*/ 2 w 16"/>
              <a:gd name="T3" fmla="*/ 20 h 20"/>
              <a:gd name="T4" fmla="*/ 0 w 16"/>
              <a:gd name="T5" fmla="*/ 18 h 20"/>
              <a:gd name="T6" fmla="*/ 0 w 16"/>
              <a:gd name="T7" fmla="*/ 2 h 20"/>
              <a:gd name="T8" fmla="*/ 2 w 16"/>
              <a:gd name="T9" fmla="*/ 0 h 20"/>
              <a:gd name="T10" fmla="*/ 14 w 16"/>
              <a:gd name="T11" fmla="*/ 0 h 20"/>
              <a:gd name="T12" fmla="*/ 16 w 16"/>
              <a:gd name="T13" fmla="*/ 2 h 20"/>
              <a:gd name="T14" fmla="*/ 16 w 16"/>
              <a:gd name="T15" fmla="*/ 18 h 20"/>
              <a:gd name="T16" fmla="*/ 14 w 16"/>
              <a:gd name="T17" fmla="*/ 20 h 20"/>
              <a:gd name="T18" fmla="*/ 4 w 16"/>
              <a:gd name="T19" fmla="*/ 16 h 20"/>
              <a:gd name="T20" fmla="*/ 12 w 16"/>
              <a:gd name="T21" fmla="*/ 16 h 20"/>
              <a:gd name="T22" fmla="*/ 12 w 16"/>
              <a:gd name="T23" fmla="*/ 4 h 20"/>
              <a:gd name="T24" fmla="*/ 4 w 16"/>
              <a:gd name="T25" fmla="*/ 4 h 20"/>
              <a:gd name="T26" fmla="*/ 4 w 16"/>
              <a:gd name="T27" fmla="*/ 16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6" h="20">
                <a:moveTo>
                  <a:pt x="14" y="20"/>
                </a:moveTo>
                <a:cubicBezTo>
                  <a:pt x="2" y="20"/>
                  <a:pt x="2" y="20"/>
                  <a:pt x="2" y="20"/>
                </a:cubicBezTo>
                <a:cubicBezTo>
                  <a:pt x="1" y="20"/>
                  <a:pt x="0" y="19"/>
                  <a:pt x="0" y="18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5" y="0"/>
                  <a:pt x="16" y="1"/>
                  <a:pt x="16" y="2"/>
                </a:cubicBezTo>
                <a:cubicBezTo>
                  <a:pt x="16" y="18"/>
                  <a:pt x="16" y="18"/>
                  <a:pt x="16" y="18"/>
                </a:cubicBezTo>
                <a:cubicBezTo>
                  <a:pt x="16" y="19"/>
                  <a:pt x="15" y="20"/>
                  <a:pt x="14" y="20"/>
                </a:cubicBezTo>
                <a:close/>
                <a:moveTo>
                  <a:pt x="4" y="16"/>
                </a:moveTo>
                <a:cubicBezTo>
                  <a:pt x="12" y="16"/>
                  <a:pt x="12" y="16"/>
                  <a:pt x="12" y="16"/>
                </a:cubicBezTo>
                <a:cubicBezTo>
                  <a:pt x="12" y="4"/>
                  <a:pt x="12" y="4"/>
                  <a:pt x="12" y="4"/>
                </a:cubicBezTo>
                <a:cubicBezTo>
                  <a:pt x="4" y="4"/>
                  <a:pt x="4" y="4"/>
                  <a:pt x="4" y="4"/>
                </a:cubicBezTo>
                <a:lnTo>
                  <a:pt x="4" y="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2" name="Freeform 80">
            <a:extLst>
              <a:ext uri="{FF2B5EF4-FFF2-40B4-BE49-F238E27FC236}">
                <a16:creationId xmlns:a16="http://schemas.microsoft.com/office/drawing/2014/main" id="{F18783C7-A5AD-47EE-B8B0-EF16EAC616E4}"/>
              </a:ext>
            </a:extLst>
          </p:cNvPr>
          <p:cNvSpPr>
            <a:spLocks noEditPoints="1"/>
          </p:cNvSpPr>
          <p:nvPr/>
        </p:nvSpPr>
        <p:spPr bwMode="auto">
          <a:xfrm>
            <a:off x="3908220" y="3263599"/>
            <a:ext cx="52307" cy="104614"/>
          </a:xfrm>
          <a:custGeom>
            <a:avLst/>
            <a:gdLst>
              <a:gd name="T0" fmla="*/ 14 w 16"/>
              <a:gd name="T1" fmla="*/ 32 h 32"/>
              <a:gd name="T2" fmla="*/ 2 w 16"/>
              <a:gd name="T3" fmla="*/ 32 h 32"/>
              <a:gd name="T4" fmla="*/ 0 w 16"/>
              <a:gd name="T5" fmla="*/ 30 h 32"/>
              <a:gd name="T6" fmla="*/ 0 w 16"/>
              <a:gd name="T7" fmla="*/ 2 h 32"/>
              <a:gd name="T8" fmla="*/ 2 w 16"/>
              <a:gd name="T9" fmla="*/ 0 h 32"/>
              <a:gd name="T10" fmla="*/ 14 w 16"/>
              <a:gd name="T11" fmla="*/ 0 h 32"/>
              <a:gd name="T12" fmla="*/ 16 w 16"/>
              <a:gd name="T13" fmla="*/ 2 h 32"/>
              <a:gd name="T14" fmla="*/ 16 w 16"/>
              <a:gd name="T15" fmla="*/ 30 h 32"/>
              <a:gd name="T16" fmla="*/ 14 w 16"/>
              <a:gd name="T17" fmla="*/ 32 h 32"/>
              <a:gd name="T18" fmla="*/ 4 w 16"/>
              <a:gd name="T19" fmla="*/ 28 h 32"/>
              <a:gd name="T20" fmla="*/ 12 w 16"/>
              <a:gd name="T21" fmla="*/ 28 h 32"/>
              <a:gd name="T22" fmla="*/ 12 w 16"/>
              <a:gd name="T23" fmla="*/ 4 h 32"/>
              <a:gd name="T24" fmla="*/ 4 w 16"/>
              <a:gd name="T25" fmla="*/ 4 h 32"/>
              <a:gd name="T26" fmla="*/ 4 w 16"/>
              <a:gd name="T27" fmla="*/ 28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6" h="32">
                <a:moveTo>
                  <a:pt x="14" y="32"/>
                </a:moveTo>
                <a:cubicBezTo>
                  <a:pt x="2" y="32"/>
                  <a:pt x="2" y="32"/>
                  <a:pt x="2" y="32"/>
                </a:cubicBezTo>
                <a:cubicBezTo>
                  <a:pt x="1" y="32"/>
                  <a:pt x="0" y="31"/>
                  <a:pt x="0" y="3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5" y="0"/>
                  <a:pt x="16" y="1"/>
                  <a:pt x="16" y="2"/>
                </a:cubicBezTo>
                <a:cubicBezTo>
                  <a:pt x="16" y="30"/>
                  <a:pt x="16" y="30"/>
                  <a:pt x="16" y="30"/>
                </a:cubicBezTo>
                <a:cubicBezTo>
                  <a:pt x="16" y="31"/>
                  <a:pt x="15" y="32"/>
                  <a:pt x="14" y="32"/>
                </a:cubicBezTo>
                <a:close/>
                <a:moveTo>
                  <a:pt x="4" y="28"/>
                </a:moveTo>
                <a:cubicBezTo>
                  <a:pt x="12" y="28"/>
                  <a:pt x="12" y="28"/>
                  <a:pt x="12" y="28"/>
                </a:cubicBezTo>
                <a:cubicBezTo>
                  <a:pt x="12" y="4"/>
                  <a:pt x="12" y="4"/>
                  <a:pt x="12" y="4"/>
                </a:cubicBezTo>
                <a:cubicBezTo>
                  <a:pt x="4" y="4"/>
                  <a:pt x="4" y="4"/>
                  <a:pt x="4" y="4"/>
                </a:cubicBezTo>
                <a:lnTo>
                  <a:pt x="4" y="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3" name="Freeform 81">
            <a:extLst>
              <a:ext uri="{FF2B5EF4-FFF2-40B4-BE49-F238E27FC236}">
                <a16:creationId xmlns:a16="http://schemas.microsoft.com/office/drawing/2014/main" id="{7ACA68C5-1992-492C-BC16-6B7D2A283A06}"/>
              </a:ext>
            </a:extLst>
          </p:cNvPr>
          <p:cNvSpPr>
            <a:spLocks noEditPoints="1"/>
          </p:cNvSpPr>
          <p:nvPr/>
        </p:nvSpPr>
        <p:spPr bwMode="auto">
          <a:xfrm>
            <a:off x="3973937" y="3236776"/>
            <a:ext cx="52307" cy="131437"/>
          </a:xfrm>
          <a:custGeom>
            <a:avLst/>
            <a:gdLst>
              <a:gd name="T0" fmla="*/ 14 w 16"/>
              <a:gd name="T1" fmla="*/ 40 h 40"/>
              <a:gd name="T2" fmla="*/ 2 w 16"/>
              <a:gd name="T3" fmla="*/ 40 h 40"/>
              <a:gd name="T4" fmla="*/ 0 w 16"/>
              <a:gd name="T5" fmla="*/ 38 h 40"/>
              <a:gd name="T6" fmla="*/ 0 w 16"/>
              <a:gd name="T7" fmla="*/ 2 h 40"/>
              <a:gd name="T8" fmla="*/ 2 w 16"/>
              <a:gd name="T9" fmla="*/ 0 h 40"/>
              <a:gd name="T10" fmla="*/ 14 w 16"/>
              <a:gd name="T11" fmla="*/ 0 h 40"/>
              <a:gd name="T12" fmla="*/ 16 w 16"/>
              <a:gd name="T13" fmla="*/ 2 h 40"/>
              <a:gd name="T14" fmla="*/ 16 w 16"/>
              <a:gd name="T15" fmla="*/ 38 h 40"/>
              <a:gd name="T16" fmla="*/ 14 w 16"/>
              <a:gd name="T17" fmla="*/ 40 h 40"/>
              <a:gd name="T18" fmla="*/ 4 w 16"/>
              <a:gd name="T19" fmla="*/ 36 h 40"/>
              <a:gd name="T20" fmla="*/ 12 w 16"/>
              <a:gd name="T21" fmla="*/ 36 h 40"/>
              <a:gd name="T22" fmla="*/ 12 w 16"/>
              <a:gd name="T23" fmla="*/ 4 h 40"/>
              <a:gd name="T24" fmla="*/ 4 w 16"/>
              <a:gd name="T25" fmla="*/ 4 h 40"/>
              <a:gd name="T26" fmla="*/ 4 w 16"/>
              <a:gd name="T27" fmla="*/ 36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6" h="40">
                <a:moveTo>
                  <a:pt x="14" y="40"/>
                </a:moveTo>
                <a:cubicBezTo>
                  <a:pt x="2" y="40"/>
                  <a:pt x="2" y="40"/>
                  <a:pt x="2" y="40"/>
                </a:cubicBezTo>
                <a:cubicBezTo>
                  <a:pt x="1" y="40"/>
                  <a:pt x="0" y="39"/>
                  <a:pt x="0" y="38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5" y="0"/>
                  <a:pt x="16" y="1"/>
                  <a:pt x="16" y="2"/>
                </a:cubicBezTo>
                <a:cubicBezTo>
                  <a:pt x="16" y="38"/>
                  <a:pt x="16" y="38"/>
                  <a:pt x="16" y="38"/>
                </a:cubicBezTo>
                <a:cubicBezTo>
                  <a:pt x="16" y="39"/>
                  <a:pt x="15" y="40"/>
                  <a:pt x="14" y="40"/>
                </a:cubicBezTo>
                <a:close/>
                <a:moveTo>
                  <a:pt x="4" y="36"/>
                </a:moveTo>
                <a:cubicBezTo>
                  <a:pt x="12" y="36"/>
                  <a:pt x="12" y="36"/>
                  <a:pt x="12" y="36"/>
                </a:cubicBezTo>
                <a:cubicBezTo>
                  <a:pt x="12" y="4"/>
                  <a:pt x="12" y="4"/>
                  <a:pt x="12" y="4"/>
                </a:cubicBezTo>
                <a:cubicBezTo>
                  <a:pt x="4" y="4"/>
                  <a:pt x="4" y="4"/>
                  <a:pt x="4" y="4"/>
                </a:cubicBezTo>
                <a:lnTo>
                  <a:pt x="4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4" name="Rectangle 82">
            <a:extLst>
              <a:ext uri="{FF2B5EF4-FFF2-40B4-BE49-F238E27FC236}">
                <a16:creationId xmlns:a16="http://schemas.microsoft.com/office/drawing/2014/main" id="{73A04B71-679A-44A9-A61B-A79DE0091A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016" y="3236776"/>
            <a:ext cx="13412" cy="13143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5" name="Freeform 86">
            <a:extLst>
              <a:ext uri="{FF2B5EF4-FFF2-40B4-BE49-F238E27FC236}">
                <a16:creationId xmlns:a16="http://schemas.microsoft.com/office/drawing/2014/main" id="{D23AABCC-752D-43F0-BAC9-8077616C234A}"/>
              </a:ext>
            </a:extLst>
          </p:cNvPr>
          <p:cNvSpPr>
            <a:spLocks/>
          </p:cNvSpPr>
          <p:nvPr/>
        </p:nvSpPr>
        <p:spPr bwMode="auto">
          <a:xfrm>
            <a:off x="3792960" y="3847501"/>
            <a:ext cx="437193" cy="1430638"/>
          </a:xfrm>
          <a:custGeom>
            <a:avLst/>
            <a:gdLst>
              <a:gd name="T0" fmla="*/ 289 w 289"/>
              <a:gd name="T1" fmla="*/ 945 h 945"/>
              <a:gd name="T2" fmla="*/ 0 w 289"/>
              <a:gd name="T3" fmla="*/ 127 h 945"/>
              <a:gd name="T4" fmla="*/ 6 w 289"/>
              <a:gd name="T5" fmla="*/ 0 h 9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89" h="945">
                <a:moveTo>
                  <a:pt x="289" y="945"/>
                </a:moveTo>
                <a:cubicBezTo>
                  <a:pt x="108" y="721"/>
                  <a:pt x="0" y="437"/>
                  <a:pt x="0" y="127"/>
                </a:cubicBezTo>
                <a:cubicBezTo>
                  <a:pt x="0" y="84"/>
                  <a:pt x="2" y="42"/>
                  <a:pt x="6" y="0"/>
                </a:cubicBezTo>
              </a:path>
            </a:pathLst>
          </a:custGeom>
          <a:noFill/>
          <a:ln w="12700" cap="flat">
            <a:solidFill>
              <a:srgbClr val="000000">
                <a:lumMod val="65000"/>
                <a:lumOff val="35000"/>
              </a:srgbClr>
            </a:solidFill>
            <a:prstDash val="solid"/>
            <a:miter lim="800000"/>
            <a:headEnd/>
            <a:tailEnd type="oval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6" name="Freeform 87">
            <a:extLst>
              <a:ext uri="{FF2B5EF4-FFF2-40B4-BE49-F238E27FC236}">
                <a16:creationId xmlns:a16="http://schemas.microsoft.com/office/drawing/2014/main" id="{A5EAFB44-0FE8-4B2B-8D78-22557695E06A}"/>
              </a:ext>
            </a:extLst>
          </p:cNvPr>
          <p:cNvSpPr>
            <a:spLocks/>
          </p:cNvSpPr>
          <p:nvPr/>
        </p:nvSpPr>
        <p:spPr bwMode="auto">
          <a:xfrm>
            <a:off x="4993159" y="5856155"/>
            <a:ext cx="1476085" cy="159386"/>
          </a:xfrm>
          <a:custGeom>
            <a:avLst/>
            <a:gdLst>
              <a:gd name="T0" fmla="*/ 975 w 975"/>
              <a:gd name="T1" fmla="*/ 21 h 105"/>
              <a:gd name="T2" fmla="*/ 513 w 975"/>
              <a:gd name="T3" fmla="*/ 105 h 105"/>
              <a:gd name="T4" fmla="*/ 0 w 975"/>
              <a:gd name="T5" fmla="*/ 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75" h="105">
                <a:moveTo>
                  <a:pt x="975" y="21"/>
                </a:moveTo>
                <a:cubicBezTo>
                  <a:pt x="831" y="76"/>
                  <a:pt x="676" y="105"/>
                  <a:pt x="513" y="105"/>
                </a:cubicBezTo>
                <a:cubicBezTo>
                  <a:pt x="331" y="105"/>
                  <a:pt x="157" y="68"/>
                  <a:pt x="0" y="0"/>
                </a:cubicBezTo>
              </a:path>
            </a:pathLst>
          </a:custGeom>
          <a:noFill/>
          <a:ln w="12700" cap="flat">
            <a:solidFill>
              <a:srgbClr val="000000">
                <a:lumMod val="65000"/>
                <a:lumOff val="35000"/>
              </a:srgbClr>
            </a:solidFill>
            <a:prstDash val="solid"/>
            <a:miter lim="800000"/>
            <a:headEnd/>
            <a:tailEnd type="oval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7" name="Freeform 88">
            <a:extLst>
              <a:ext uri="{FF2B5EF4-FFF2-40B4-BE49-F238E27FC236}">
                <a16:creationId xmlns:a16="http://schemas.microsoft.com/office/drawing/2014/main" id="{E9E978A4-7FB2-4FA9-B18A-813B43D5BC2B}"/>
              </a:ext>
            </a:extLst>
          </p:cNvPr>
          <p:cNvSpPr>
            <a:spLocks/>
          </p:cNvSpPr>
          <p:nvPr/>
        </p:nvSpPr>
        <p:spPr bwMode="auto">
          <a:xfrm>
            <a:off x="7252095" y="3950560"/>
            <a:ext cx="494802" cy="1397353"/>
          </a:xfrm>
          <a:custGeom>
            <a:avLst/>
            <a:gdLst>
              <a:gd name="T0" fmla="*/ 326 w 327"/>
              <a:gd name="T1" fmla="*/ 0 h 923"/>
              <a:gd name="T2" fmla="*/ 327 w 327"/>
              <a:gd name="T3" fmla="*/ 59 h 923"/>
              <a:gd name="T4" fmla="*/ 0 w 327"/>
              <a:gd name="T5" fmla="*/ 923 h 9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27" h="923">
                <a:moveTo>
                  <a:pt x="326" y="0"/>
                </a:moveTo>
                <a:cubicBezTo>
                  <a:pt x="327" y="19"/>
                  <a:pt x="327" y="39"/>
                  <a:pt x="327" y="59"/>
                </a:cubicBezTo>
                <a:cubicBezTo>
                  <a:pt x="327" y="390"/>
                  <a:pt x="204" y="693"/>
                  <a:pt x="0" y="923"/>
                </a:cubicBezTo>
              </a:path>
            </a:pathLst>
          </a:custGeom>
          <a:noFill/>
          <a:ln w="12700" cap="flat">
            <a:solidFill>
              <a:srgbClr val="000000">
                <a:lumMod val="65000"/>
                <a:lumOff val="35000"/>
              </a:srgbClr>
            </a:solidFill>
            <a:prstDash val="solid"/>
            <a:miter lim="800000"/>
            <a:headEnd/>
            <a:tailEnd type="oval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8" name="Freeform 89">
            <a:extLst>
              <a:ext uri="{FF2B5EF4-FFF2-40B4-BE49-F238E27FC236}">
                <a16:creationId xmlns:a16="http://schemas.microsoft.com/office/drawing/2014/main" id="{B0D3C44D-D13D-4149-A51D-AFEF95D19225}"/>
              </a:ext>
            </a:extLst>
          </p:cNvPr>
          <p:cNvSpPr>
            <a:spLocks/>
          </p:cNvSpPr>
          <p:nvPr/>
        </p:nvSpPr>
        <p:spPr bwMode="auto">
          <a:xfrm>
            <a:off x="6284893" y="2130735"/>
            <a:ext cx="1194438" cy="914072"/>
          </a:xfrm>
          <a:custGeom>
            <a:avLst/>
            <a:gdLst>
              <a:gd name="T0" fmla="*/ 0 w 789"/>
              <a:gd name="T1" fmla="*/ 0 h 604"/>
              <a:gd name="T2" fmla="*/ 789 w 789"/>
              <a:gd name="T3" fmla="*/ 604 h 604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789" h="604">
                <a:moveTo>
                  <a:pt x="0" y="0"/>
                </a:moveTo>
                <a:cubicBezTo>
                  <a:pt x="335" y="90"/>
                  <a:pt x="618" y="311"/>
                  <a:pt x="789" y="604"/>
                </a:cubicBezTo>
              </a:path>
            </a:pathLst>
          </a:custGeom>
          <a:noFill/>
          <a:ln w="12700" cap="flat">
            <a:solidFill>
              <a:srgbClr val="000000">
                <a:lumMod val="65000"/>
                <a:lumOff val="35000"/>
              </a:srgbClr>
            </a:solidFill>
            <a:prstDash val="solid"/>
            <a:miter lim="800000"/>
            <a:headEnd/>
            <a:tailEnd type="oval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69" name="Freeform 90">
            <a:extLst>
              <a:ext uri="{FF2B5EF4-FFF2-40B4-BE49-F238E27FC236}">
                <a16:creationId xmlns:a16="http://schemas.microsoft.com/office/drawing/2014/main" id="{8A6582EC-5CFC-4E58-8356-80FED3EF7659}"/>
              </a:ext>
            </a:extLst>
          </p:cNvPr>
          <p:cNvSpPr>
            <a:spLocks/>
          </p:cNvSpPr>
          <p:nvPr/>
        </p:nvSpPr>
        <p:spPr bwMode="auto">
          <a:xfrm>
            <a:off x="4113652" y="2109612"/>
            <a:ext cx="1227724" cy="850702"/>
          </a:xfrm>
          <a:custGeom>
            <a:avLst/>
            <a:gdLst>
              <a:gd name="T0" fmla="*/ 0 w 811"/>
              <a:gd name="T1" fmla="*/ 562 h 562"/>
              <a:gd name="T2" fmla="*/ 811 w 811"/>
              <a:gd name="T3" fmla="*/ 0 h 562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811" h="562">
                <a:moveTo>
                  <a:pt x="0" y="562"/>
                </a:moveTo>
                <a:cubicBezTo>
                  <a:pt x="184" y="281"/>
                  <a:pt x="473" y="75"/>
                  <a:pt x="811" y="0"/>
                </a:cubicBezTo>
              </a:path>
            </a:pathLst>
          </a:custGeom>
          <a:noFill/>
          <a:ln w="12700" cap="flat">
            <a:solidFill>
              <a:srgbClr val="000000">
                <a:lumMod val="65000"/>
                <a:lumOff val="35000"/>
              </a:srgbClr>
            </a:solidFill>
            <a:prstDash val="solid"/>
            <a:miter lim="800000"/>
            <a:headEnd/>
            <a:tailEnd type="oval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3600" kern="0">
              <a:solidFill>
                <a:prstClr val="black"/>
              </a:solidFill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E32166EA-F9AD-4B8A-94E9-32074C89B725}"/>
              </a:ext>
            </a:extLst>
          </p:cNvPr>
          <p:cNvSpPr/>
          <p:nvPr/>
        </p:nvSpPr>
        <p:spPr>
          <a:xfrm>
            <a:off x="5524102" y="1705670"/>
            <a:ext cx="570595" cy="570595"/>
          </a:xfrm>
          <a:prstGeom prst="ellipse">
            <a:avLst/>
          </a:prstGeom>
          <a:solidFill>
            <a:srgbClr val="002D6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3600" kern="0">
              <a:solidFill>
                <a:prstClr val="white"/>
              </a:solidFill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BD3CF517-113B-470D-A0EF-C0FB8CE1AF87}"/>
              </a:ext>
            </a:extLst>
          </p:cNvPr>
          <p:cNvSpPr/>
          <p:nvPr/>
        </p:nvSpPr>
        <p:spPr>
          <a:xfrm>
            <a:off x="7360045" y="3204088"/>
            <a:ext cx="570595" cy="570595"/>
          </a:xfrm>
          <a:prstGeom prst="ellipse">
            <a:avLst/>
          </a:prstGeom>
          <a:solidFill>
            <a:srgbClr val="0070C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3600" kern="0">
              <a:solidFill>
                <a:prstClr val="white"/>
              </a:solidFill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BBE803C7-59CB-49D2-9BE6-B68FD7C3BD5F}"/>
              </a:ext>
            </a:extLst>
          </p:cNvPr>
          <p:cNvSpPr/>
          <p:nvPr/>
        </p:nvSpPr>
        <p:spPr>
          <a:xfrm>
            <a:off x="4264315" y="5325769"/>
            <a:ext cx="570595" cy="570595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3600" kern="0">
              <a:solidFill>
                <a:prstClr val="white"/>
              </a:solidFill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C4426EF-EF4A-48D9-97EA-292EBB0C4AF2}"/>
              </a:ext>
            </a:extLst>
          </p:cNvPr>
          <p:cNvSpPr/>
          <p:nvPr/>
        </p:nvSpPr>
        <p:spPr>
          <a:xfrm>
            <a:off x="6589286" y="5464000"/>
            <a:ext cx="570595" cy="570595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3600" kern="0">
              <a:solidFill>
                <a:prstClr val="white"/>
              </a:solidFill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0568B47-ED76-4F4F-8964-26F814714D2A}"/>
              </a:ext>
            </a:extLst>
          </p:cNvPr>
          <p:cNvGrpSpPr>
            <a:grpSpLocks noChangeAspect="1"/>
          </p:cNvGrpSpPr>
          <p:nvPr/>
        </p:nvGrpSpPr>
        <p:grpSpPr>
          <a:xfrm>
            <a:off x="5670494" y="1852063"/>
            <a:ext cx="277810" cy="277809"/>
            <a:chOff x="6445250" y="1803400"/>
            <a:chExt cx="371476" cy="371475"/>
          </a:xfrm>
          <a:solidFill>
            <a:srgbClr val="FFFFFF"/>
          </a:solidFill>
        </p:grpSpPr>
        <p:sp>
          <p:nvSpPr>
            <p:cNvPr id="94" name="Freeform 94">
              <a:extLst>
                <a:ext uri="{FF2B5EF4-FFF2-40B4-BE49-F238E27FC236}">
                  <a16:creationId xmlns:a16="http://schemas.microsoft.com/office/drawing/2014/main" id="{E0D71B87-7CB8-4059-AD03-F8D69A487D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23038" y="1989138"/>
              <a:ext cx="107950" cy="107950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4 h 28"/>
                <a:gd name="T12" fmla="*/ 4 w 28"/>
                <a:gd name="T13" fmla="*/ 14 h 28"/>
                <a:gd name="T14" fmla="*/ 14 w 28"/>
                <a:gd name="T15" fmla="*/ 24 h 28"/>
                <a:gd name="T16" fmla="*/ 24 w 28"/>
                <a:gd name="T17" fmla="*/ 14 h 28"/>
                <a:gd name="T18" fmla="*/ 14 w 28"/>
                <a:gd name="T19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4"/>
                  </a:moveTo>
                  <a:cubicBezTo>
                    <a:pt x="8" y="4"/>
                    <a:pt x="4" y="8"/>
                    <a:pt x="4" y="14"/>
                  </a:cubicBezTo>
                  <a:cubicBezTo>
                    <a:pt x="4" y="20"/>
                    <a:pt x="8" y="24"/>
                    <a:pt x="14" y="24"/>
                  </a:cubicBezTo>
                  <a:cubicBezTo>
                    <a:pt x="20" y="24"/>
                    <a:pt x="24" y="20"/>
                    <a:pt x="24" y="14"/>
                  </a:cubicBezTo>
                  <a:cubicBezTo>
                    <a:pt x="24" y="8"/>
                    <a:pt x="20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95" name="Freeform 95">
              <a:extLst>
                <a:ext uri="{FF2B5EF4-FFF2-40B4-BE49-F238E27FC236}">
                  <a16:creationId xmlns:a16="http://schemas.microsoft.com/office/drawing/2014/main" id="{2A3F6D31-D1EE-41C4-B853-7D8CD3EF67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45250" y="1911350"/>
              <a:ext cx="263525" cy="263525"/>
            </a:xfrm>
            <a:custGeom>
              <a:avLst/>
              <a:gdLst>
                <a:gd name="T0" fmla="*/ 26 w 68"/>
                <a:gd name="T1" fmla="*/ 68 h 68"/>
                <a:gd name="T2" fmla="*/ 24 w 68"/>
                <a:gd name="T3" fmla="*/ 60 h 68"/>
                <a:gd name="T4" fmla="*/ 11 w 68"/>
                <a:gd name="T5" fmla="*/ 59 h 68"/>
                <a:gd name="T6" fmla="*/ 1 w 68"/>
                <a:gd name="T7" fmla="*/ 44 h 68"/>
                <a:gd name="T8" fmla="*/ 1 w 68"/>
                <a:gd name="T9" fmla="*/ 41 h 68"/>
                <a:gd name="T10" fmla="*/ 6 w 68"/>
                <a:gd name="T11" fmla="*/ 30 h 68"/>
                <a:gd name="T12" fmla="*/ 1 w 68"/>
                <a:gd name="T13" fmla="*/ 24 h 68"/>
                <a:gd name="T14" fmla="*/ 10 w 68"/>
                <a:gd name="T15" fmla="*/ 9 h 68"/>
                <a:gd name="T16" fmla="*/ 16 w 68"/>
                <a:gd name="T17" fmla="*/ 12 h 68"/>
                <a:gd name="T18" fmla="*/ 24 w 68"/>
                <a:gd name="T19" fmla="*/ 2 h 68"/>
                <a:gd name="T20" fmla="*/ 42 w 68"/>
                <a:gd name="T21" fmla="*/ 0 h 68"/>
                <a:gd name="T22" fmla="*/ 44 w 68"/>
                <a:gd name="T23" fmla="*/ 8 h 68"/>
                <a:gd name="T24" fmla="*/ 57 w 68"/>
                <a:gd name="T25" fmla="*/ 9 h 68"/>
                <a:gd name="T26" fmla="*/ 67 w 68"/>
                <a:gd name="T27" fmla="*/ 24 h 68"/>
                <a:gd name="T28" fmla="*/ 62 w 68"/>
                <a:gd name="T29" fmla="*/ 30 h 68"/>
                <a:gd name="T30" fmla="*/ 67 w 68"/>
                <a:gd name="T31" fmla="*/ 41 h 68"/>
                <a:gd name="T32" fmla="*/ 67 w 68"/>
                <a:gd name="T33" fmla="*/ 44 h 68"/>
                <a:gd name="T34" fmla="*/ 58 w 68"/>
                <a:gd name="T35" fmla="*/ 59 h 68"/>
                <a:gd name="T36" fmla="*/ 52 w 68"/>
                <a:gd name="T37" fmla="*/ 56 h 68"/>
                <a:gd name="T38" fmla="*/ 44 w 68"/>
                <a:gd name="T39" fmla="*/ 66 h 68"/>
                <a:gd name="T40" fmla="*/ 28 w 68"/>
                <a:gd name="T41" fmla="*/ 64 h 68"/>
                <a:gd name="T42" fmla="*/ 40 w 68"/>
                <a:gd name="T43" fmla="*/ 59 h 68"/>
                <a:gd name="T44" fmla="*/ 50 w 68"/>
                <a:gd name="T45" fmla="*/ 52 h 68"/>
                <a:gd name="T46" fmla="*/ 57 w 68"/>
                <a:gd name="T47" fmla="*/ 54 h 68"/>
                <a:gd name="T48" fmla="*/ 58 w 68"/>
                <a:gd name="T49" fmla="*/ 41 h 68"/>
                <a:gd name="T50" fmla="*/ 57 w 68"/>
                <a:gd name="T51" fmla="*/ 29 h 68"/>
                <a:gd name="T52" fmla="*/ 63 w 68"/>
                <a:gd name="T53" fmla="*/ 24 h 68"/>
                <a:gd name="T54" fmla="*/ 52 w 68"/>
                <a:gd name="T55" fmla="*/ 16 h 68"/>
                <a:gd name="T56" fmla="*/ 41 w 68"/>
                <a:gd name="T57" fmla="*/ 11 h 68"/>
                <a:gd name="T58" fmla="*/ 40 w 68"/>
                <a:gd name="T59" fmla="*/ 4 h 68"/>
                <a:gd name="T60" fmla="*/ 28 w 68"/>
                <a:gd name="T61" fmla="*/ 9 h 68"/>
                <a:gd name="T62" fmla="*/ 18 w 68"/>
                <a:gd name="T63" fmla="*/ 16 h 68"/>
                <a:gd name="T64" fmla="*/ 11 w 68"/>
                <a:gd name="T65" fmla="*/ 14 h 68"/>
                <a:gd name="T66" fmla="*/ 10 w 68"/>
                <a:gd name="T67" fmla="*/ 27 h 68"/>
                <a:gd name="T68" fmla="*/ 11 w 68"/>
                <a:gd name="T69" fmla="*/ 39 h 68"/>
                <a:gd name="T70" fmla="*/ 5 w 68"/>
                <a:gd name="T71" fmla="*/ 44 h 68"/>
                <a:gd name="T72" fmla="*/ 16 w 68"/>
                <a:gd name="T73" fmla="*/ 52 h 68"/>
                <a:gd name="T74" fmla="*/ 27 w 68"/>
                <a:gd name="T75" fmla="*/ 57 h 68"/>
                <a:gd name="T76" fmla="*/ 28 w 68"/>
                <a:gd name="T77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68" h="68">
                  <a:moveTo>
                    <a:pt x="42" y="68"/>
                  </a:moveTo>
                  <a:cubicBezTo>
                    <a:pt x="26" y="68"/>
                    <a:pt x="26" y="68"/>
                    <a:pt x="26" y="68"/>
                  </a:cubicBezTo>
                  <a:cubicBezTo>
                    <a:pt x="25" y="68"/>
                    <a:pt x="24" y="67"/>
                    <a:pt x="24" y="66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1" y="59"/>
                    <a:pt x="19" y="58"/>
                    <a:pt x="16" y="56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0" y="59"/>
                    <a:pt x="9" y="59"/>
                    <a:pt x="9" y="58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0" y="44"/>
                    <a:pt x="0" y="43"/>
                    <a:pt x="0" y="43"/>
                  </a:cubicBezTo>
                  <a:cubicBezTo>
                    <a:pt x="0" y="42"/>
                    <a:pt x="1" y="42"/>
                    <a:pt x="1" y="41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6" y="35"/>
                    <a:pt x="6" y="33"/>
                    <a:pt x="6" y="30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0" y="26"/>
                    <a:pt x="0" y="25"/>
                    <a:pt x="1" y="24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9"/>
                    <a:pt x="10" y="9"/>
                  </a:cubicBezTo>
                  <a:cubicBezTo>
                    <a:pt x="10" y="9"/>
                    <a:pt x="11" y="9"/>
                    <a:pt x="11" y="9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9" y="10"/>
                    <a:pt x="21" y="9"/>
                    <a:pt x="24" y="8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1"/>
                    <a:pt x="25" y="0"/>
                    <a:pt x="26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3" y="0"/>
                    <a:pt x="44" y="1"/>
                    <a:pt x="44" y="2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7" y="9"/>
                    <a:pt x="49" y="10"/>
                    <a:pt x="52" y="12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8" y="9"/>
                    <a:pt x="59" y="9"/>
                    <a:pt x="59" y="10"/>
                  </a:cubicBezTo>
                  <a:cubicBezTo>
                    <a:pt x="67" y="24"/>
                    <a:pt x="67" y="24"/>
                    <a:pt x="67" y="24"/>
                  </a:cubicBezTo>
                  <a:cubicBezTo>
                    <a:pt x="68" y="25"/>
                    <a:pt x="68" y="26"/>
                    <a:pt x="67" y="27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33"/>
                    <a:pt x="62" y="35"/>
                    <a:pt x="62" y="38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7" y="42"/>
                    <a:pt x="68" y="42"/>
                    <a:pt x="68" y="43"/>
                  </a:cubicBezTo>
                  <a:cubicBezTo>
                    <a:pt x="68" y="43"/>
                    <a:pt x="68" y="44"/>
                    <a:pt x="67" y="44"/>
                  </a:cubicBezTo>
                  <a:cubicBezTo>
                    <a:pt x="59" y="58"/>
                    <a:pt x="59" y="58"/>
                    <a:pt x="59" y="58"/>
                  </a:cubicBezTo>
                  <a:cubicBezTo>
                    <a:pt x="59" y="58"/>
                    <a:pt x="59" y="59"/>
                    <a:pt x="58" y="59"/>
                  </a:cubicBezTo>
                  <a:cubicBezTo>
                    <a:pt x="58" y="59"/>
                    <a:pt x="57" y="59"/>
                    <a:pt x="57" y="59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49" y="58"/>
                    <a:pt x="47" y="59"/>
                    <a:pt x="44" y="60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67"/>
                    <a:pt x="43" y="68"/>
                    <a:pt x="42" y="68"/>
                  </a:cubicBezTo>
                  <a:close/>
                  <a:moveTo>
                    <a:pt x="28" y="64"/>
                  </a:moveTo>
                  <a:cubicBezTo>
                    <a:pt x="40" y="64"/>
                    <a:pt x="40" y="64"/>
                    <a:pt x="40" y="64"/>
                  </a:cubicBezTo>
                  <a:cubicBezTo>
                    <a:pt x="40" y="59"/>
                    <a:pt x="40" y="59"/>
                    <a:pt x="40" y="59"/>
                  </a:cubicBezTo>
                  <a:cubicBezTo>
                    <a:pt x="40" y="58"/>
                    <a:pt x="41" y="57"/>
                    <a:pt x="41" y="57"/>
                  </a:cubicBezTo>
                  <a:cubicBezTo>
                    <a:pt x="45" y="56"/>
                    <a:pt x="48" y="54"/>
                    <a:pt x="50" y="52"/>
                  </a:cubicBezTo>
                  <a:cubicBezTo>
                    <a:pt x="51" y="51"/>
                    <a:pt x="52" y="51"/>
                    <a:pt x="52" y="52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1"/>
                    <a:pt x="57" y="40"/>
                    <a:pt x="57" y="39"/>
                  </a:cubicBezTo>
                  <a:cubicBezTo>
                    <a:pt x="58" y="36"/>
                    <a:pt x="58" y="32"/>
                    <a:pt x="57" y="29"/>
                  </a:cubicBezTo>
                  <a:cubicBezTo>
                    <a:pt x="57" y="28"/>
                    <a:pt x="58" y="27"/>
                    <a:pt x="58" y="27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57" y="14"/>
                    <a:pt x="57" y="14"/>
                    <a:pt x="57" y="14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2" y="17"/>
                    <a:pt x="51" y="17"/>
                    <a:pt x="50" y="16"/>
                  </a:cubicBezTo>
                  <a:cubicBezTo>
                    <a:pt x="48" y="14"/>
                    <a:pt x="45" y="12"/>
                    <a:pt x="41" y="11"/>
                  </a:cubicBezTo>
                  <a:cubicBezTo>
                    <a:pt x="41" y="11"/>
                    <a:pt x="40" y="10"/>
                    <a:pt x="40" y="9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10"/>
                    <a:pt x="27" y="11"/>
                    <a:pt x="27" y="11"/>
                  </a:cubicBezTo>
                  <a:cubicBezTo>
                    <a:pt x="23" y="12"/>
                    <a:pt x="20" y="14"/>
                    <a:pt x="18" y="16"/>
                  </a:cubicBezTo>
                  <a:cubicBezTo>
                    <a:pt x="17" y="17"/>
                    <a:pt x="16" y="17"/>
                    <a:pt x="16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1" y="28"/>
                    <a:pt x="11" y="29"/>
                  </a:cubicBezTo>
                  <a:cubicBezTo>
                    <a:pt x="10" y="32"/>
                    <a:pt x="10" y="36"/>
                    <a:pt x="11" y="39"/>
                  </a:cubicBezTo>
                  <a:cubicBezTo>
                    <a:pt x="11" y="40"/>
                    <a:pt x="10" y="41"/>
                    <a:pt x="10" y="41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1"/>
                    <a:pt x="17" y="51"/>
                    <a:pt x="18" y="52"/>
                  </a:cubicBezTo>
                  <a:cubicBezTo>
                    <a:pt x="20" y="54"/>
                    <a:pt x="23" y="56"/>
                    <a:pt x="27" y="57"/>
                  </a:cubicBezTo>
                  <a:cubicBezTo>
                    <a:pt x="27" y="57"/>
                    <a:pt x="28" y="58"/>
                    <a:pt x="28" y="59"/>
                  </a:cubicBezTo>
                  <a:lnTo>
                    <a:pt x="28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96" name="Freeform 96">
              <a:extLst>
                <a:ext uri="{FF2B5EF4-FFF2-40B4-BE49-F238E27FC236}">
                  <a16:creationId xmlns:a16="http://schemas.microsoft.com/office/drawing/2014/main" id="{D3192B08-C692-40A6-9BC0-D2F6EE2769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08775" y="1849438"/>
              <a:ext cx="61913" cy="61913"/>
            </a:xfrm>
            <a:custGeom>
              <a:avLst/>
              <a:gdLst>
                <a:gd name="T0" fmla="*/ 8 w 16"/>
                <a:gd name="T1" fmla="*/ 16 h 16"/>
                <a:gd name="T2" fmla="*/ 0 w 16"/>
                <a:gd name="T3" fmla="*/ 8 h 16"/>
                <a:gd name="T4" fmla="*/ 8 w 16"/>
                <a:gd name="T5" fmla="*/ 0 h 16"/>
                <a:gd name="T6" fmla="*/ 16 w 16"/>
                <a:gd name="T7" fmla="*/ 8 h 16"/>
                <a:gd name="T8" fmla="*/ 8 w 16"/>
                <a:gd name="T9" fmla="*/ 16 h 16"/>
                <a:gd name="T10" fmla="*/ 8 w 16"/>
                <a:gd name="T11" fmla="*/ 4 h 16"/>
                <a:gd name="T12" fmla="*/ 4 w 16"/>
                <a:gd name="T13" fmla="*/ 8 h 16"/>
                <a:gd name="T14" fmla="*/ 8 w 16"/>
                <a:gd name="T15" fmla="*/ 12 h 16"/>
                <a:gd name="T16" fmla="*/ 12 w 16"/>
                <a:gd name="T17" fmla="*/ 8 h 16"/>
                <a:gd name="T18" fmla="*/ 8 w 16"/>
                <a:gd name="T19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6">
                  <a:moveTo>
                    <a:pt x="8" y="16"/>
                  </a:moveTo>
                  <a:cubicBezTo>
                    <a:pt x="4" y="16"/>
                    <a:pt x="0" y="12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12"/>
                    <a:pt x="12" y="16"/>
                    <a:pt x="8" y="16"/>
                  </a:cubicBezTo>
                  <a:close/>
                  <a:moveTo>
                    <a:pt x="8" y="4"/>
                  </a:moveTo>
                  <a:cubicBezTo>
                    <a:pt x="6" y="4"/>
                    <a:pt x="4" y="6"/>
                    <a:pt x="4" y="8"/>
                  </a:cubicBezTo>
                  <a:cubicBezTo>
                    <a:pt x="4" y="10"/>
                    <a:pt x="6" y="12"/>
                    <a:pt x="8" y="12"/>
                  </a:cubicBezTo>
                  <a:cubicBezTo>
                    <a:pt x="10" y="12"/>
                    <a:pt x="12" y="10"/>
                    <a:pt x="12" y="8"/>
                  </a:cubicBezTo>
                  <a:cubicBezTo>
                    <a:pt x="12" y="6"/>
                    <a:pt x="10" y="4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97" name="Freeform 97">
              <a:extLst>
                <a:ext uri="{FF2B5EF4-FFF2-40B4-BE49-F238E27FC236}">
                  <a16:creationId xmlns:a16="http://schemas.microsoft.com/office/drawing/2014/main" id="{D106EEF1-D926-42D3-B3C7-D68CB3D3A0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62738" y="1803400"/>
              <a:ext cx="153988" cy="155575"/>
            </a:xfrm>
            <a:custGeom>
              <a:avLst/>
              <a:gdLst>
                <a:gd name="T0" fmla="*/ 16 w 40"/>
                <a:gd name="T1" fmla="*/ 40 h 40"/>
                <a:gd name="T2" fmla="*/ 14 w 40"/>
                <a:gd name="T3" fmla="*/ 35 h 40"/>
                <a:gd name="T4" fmla="*/ 7 w 40"/>
                <a:gd name="T5" fmla="*/ 34 h 40"/>
                <a:gd name="T6" fmla="*/ 5 w 40"/>
                <a:gd name="T7" fmla="*/ 33 h 40"/>
                <a:gd name="T8" fmla="*/ 1 w 40"/>
                <a:gd name="T9" fmla="*/ 24 h 40"/>
                <a:gd name="T10" fmla="*/ 4 w 40"/>
                <a:gd name="T11" fmla="*/ 18 h 40"/>
                <a:gd name="T12" fmla="*/ 0 w 40"/>
                <a:gd name="T13" fmla="*/ 15 h 40"/>
                <a:gd name="T14" fmla="*/ 5 w 40"/>
                <a:gd name="T15" fmla="*/ 7 h 40"/>
                <a:gd name="T16" fmla="*/ 7 w 40"/>
                <a:gd name="T17" fmla="*/ 6 h 40"/>
                <a:gd name="T18" fmla="*/ 14 w 40"/>
                <a:gd name="T19" fmla="*/ 5 h 40"/>
                <a:gd name="T20" fmla="*/ 16 w 40"/>
                <a:gd name="T21" fmla="*/ 0 h 40"/>
                <a:gd name="T22" fmla="*/ 26 w 40"/>
                <a:gd name="T23" fmla="*/ 2 h 40"/>
                <a:gd name="T24" fmla="*/ 30 w 40"/>
                <a:gd name="T25" fmla="*/ 7 h 40"/>
                <a:gd name="T26" fmla="*/ 34 w 40"/>
                <a:gd name="T27" fmla="*/ 6 h 40"/>
                <a:gd name="T28" fmla="*/ 39 w 40"/>
                <a:gd name="T29" fmla="*/ 13 h 40"/>
                <a:gd name="T30" fmla="*/ 36 w 40"/>
                <a:gd name="T31" fmla="*/ 18 h 40"/>
                <a:gd name="T32" fmla="*/ 39 w 40"/>
                <a:gd name="T33" fmla="*/ 24 h 40"/>
                <a:gd name="T34" fmla="*/ 35 w 40"/>
                <a:gd name="T35" fmla="*/ 33 h 40"/>
                <a:gd name="T36" fmla="*/ 33 w 40"/>
                <a:gd name="T37" fmla="*/ 34 h 40"/>
                <a:gd name="T38" fmla="*/ 26 w 40"/>
                <a:gd name="T39" fmla="*/ 35 h 40"/>
                <a:gd name="T40" fmla="*/ 24 w 40"/>
                <a:gd name="T41" fmla="*/ 40 h 40"/>
                <a:gd name="T42" fmla="*/ 22 w 40"/>
                <a:gd name="T43" fmla="*/ 36 h 40"/>
                <a:gd name="T44" fmla="*/ 23 w 40"/>
                <a:gd name="T45" fmla="*/ 31 h 40"/>
                <a:gd name="T46" fmla="*/ 31 w 40"/>
                <a:gd name="T47" fmla="*/ 28 h 40"/>
                <a:gd name="T48" fmla="*/ 35 w 40"/>
                <a:gd name="T49" fmla="*/ 26 h 40"/>
                <a:gd name="T50" fmla="*/ 32 w 40"/>
                <a:gd name="T51" fmla="*/ 23 h 40"/>
                <a:gd name="T52" fmla="*/ 33 w 40"/>
                <a:gd name="T53" fmla="*/ 15 h 40"/>
                <a:gd name="T54" fmla="*/ 33 w 40"/>
                <a:gd name="T55" fmla="*/ 10 h 40"/>
                <a:gd name="T56" fmla="*/ 28 w 40"/>
                <a:gd name="T57" fmla="*/ 11 h 40"/>
                <a:gd name="T58" fmla="*/ 22 w 40"/>
                <a:gd name="T59" fmla="*/ 7 h 40"/>
                <a:gd name="T60" fmla="*/ 18 w 40"/>
                <a:gd name="T61" fmla="*/ 4 h 40"/>
                <a:gd name="T62" fmla="*/ 17 w 40"/>
                <a:gd name="T63" fmla="*/ 9 h 40"/>
                <a:gd name="T64" fmla="*/ 9 w 40"/>
                <a:gd name="T65" fmla="*/ 12 h 40"/>
                <a:gd name="T66" fmla="*/ 5 w 40"/>
                <a:gd name="T67" fmla="*/ 14 h 40"/>
                <a:gd name="T68" fmla="*/ 8 w 40"/>
                <a:gd name="T69" fmla="*/ 17 h 40"/>
                <a:gd name="T70" fmla="*/ 7 w 40"/>
                <a:gd name="T71" fmla="*/ 25 h 40"/>
                <a:gd name="T72" fmla="*/ 7 w 40"/>
                <a:gd name="T73" fmla="*/ 30 h 40"/>
                <a:gd name="T74" fmla="*/ 12 w 40"/>
                <a:gd name="T75" fmla="*/ 29 h 40"/>
                <a:gd name="T76" fmla="*/ 18 w 40"/>
                <a:gd name="T77" fmla="*/ 3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0" h="40">
                  <a:moveTo>
                    <a:pt x="24" y="40"/>
                  </a:moveTo>
                  <a:cubicBezTo>
                    <a:pt x="16" y="40"/>
                    <a:pt x="16" y="40"/>
                    <a:pt x="16" y="40"/>
                  </a:cubicBezTo>
                  <a:cubicBezTo>
                    <a:pt x="15" y="40"/>
                    <a:pt x="14" y="39"/>
                    <a:pt x="14" y="38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4"/>
                    <a:pt x="11" y="34"/>
                    <a:pt x="10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4"/>
                    <a:pt x="6" y="35"/>
                    <a:pt x="6" y="34"/>
                  </a:cubicBezTo>
                  <a:cubicBezTo>
                    <a:pt x="5" y="34"/>
                    <a:pt x="5" y="34"/>
                    <a:pt x="5" y="33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0" y="26"/>
                    <a:pt x="0" y="24"/>
                    <a:pt x="1" y="24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1"/>
                    <a:pt x="4" y="19"/>
                    <a:pt x="4" y="18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6"/>
                    <a:pt x="1" y="15"/>
                    <a:pt x="0" y="15"/>
                  </a:cubicBezTo>
                  <a:cubicBezTo>
                    <a:pt x="0" y="14"/>
                    <a:pt x="0" y="14"/>
                    <a:pt x="1" y="13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6"/>
                    <a:pt x="5" y="6"/>
                    <a:pt x="6" y="6"/>
                  </a:cubicBezTo>
                  <a:cubicBezTo>
                    <a:pt x="6" y="5"/>
                    <a:pt x="7" y="6"/>
                    <a:pt x="7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1" y="7"/>
                    <a:pt x="13" y="6"/>
                    <a:pt x="14" y="5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7" y="6"/>
                    <a:pt x="29" y="6"/>
                    <a:pt x="30" y="7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4" y="5"/>
                    <a:pt x="34" y="6"/>
                  </a:cubicBezTo>
                  <a:cubicBezTo>
                    <a:pt x="35" y="6"/>
                    <a:pt x="35" y="6"/>
                    <a:pt x="35" y="7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4"/>
                    <a:pt x="40" y="16"/>
                    <a:pt x="39" y="16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36" y="19"/>
                    <a:pt x="36" y="21"/>
                    <a:pt x="36" y="22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4"/>
                    <a:pt x="40" y="26"/>
                    <a:pt x="39" y="27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4" y="34"/>
                  </a:cubicBezTo>
                  <a:cubicBezTo>
                    <a:pt x="34" y="35"/>
                    <a:pt x="33" y="34"/>
                    <a:pt x="33" y="34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9" y="33"/>
                    <a:pt x="27" y="34"/>
                    <a:pt x="26" y="35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9"/>
                    <a:pt x="25" y="40"/>
                    <a:pt x="24" y="40"/>
                  </a:cubicBezTo>
                  <a:close/>
                  <a:moveTo>
                    <a:pt x="18" y="36"/>
                  </a:moveTo>
                  <a:cubicBezTo>
                    <a:pt x="22" y="36"/>
                    <a:pt x="22" y="36"/>
                    <a:pt x="22" y="36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2"/>
                    <a:pt x="23" y="32"/>
                    <a:pt x="23" y="31"/>
                  </a:cubicBezTo>
                  <a:cubicBezTo>
                    <a:pt x="25" y="31"/>
                    <a:pt x="27" y="30"/>
                    <a:pt x="28" y="29"/>
                  </a:cubicBezTo>
                  <a:cubicBezTo>
                    <a:pt x="29" y="28"/>
                    <a:pt x="30" y="28"/>
                    <a:pt x="31" y="28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1" y="24"/>
                    <a:pt x="32" y="23"/>
                  </a:cubicBezTo>
                  <a:cubicBezTo>
                    <a:pt x="32" y="21"/>
                    <a:pt x="32" y="19"/>
                    <a:pt x="32" y="17"/>
                  </a:cubicBezTo>
                  <a:cubicBezTo>
                    <a:pt x="31" y="16"/>
                    <a:pt x="32" y="15"/>
                    <a:pt x="33" y="15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0" y="12"/>
                    <a:pt x="29" y="12"/>
                    <a:pt x="28" y="11"/>
                  </a:cubicBezTo>
                  <a:cubicBezTo>
                    <a:pt x="27" y="10"/>
                    <a:pt x="25" y="9"/>
                    <a:pt x="23" y="9"/>
                  </a:cubicBezTo>
                  <a:cubicBezTo>
                    <a:pt x="23" y="8"/>
                    <a:pt x="22" y="8"/>
                    <a:pt x="22" y="7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7" y="8"/>
                    <a:pt x="17" y="9"/>
                  </a:cubicBezTo>
                  <a:cubicBezTo>
                    <a:pt x="15" y="9"/>
                    <a:pt x="13" y="10"/>
                    <a:pt x="12" y="11"/>
                  </a:cubicBezTo>
                  <a:cubicBezTo>
                    <a:pt x="11" y="12"/>
                    <a:pt x="10" y="12"/>
                    <a:pt x="9" y="12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8" y="15"/>
                    <a:pt x="9" y="16"/>
                    <a:pt x="8" y="17"/>
                  </a:cubicBezTo>
                  <a:cubicBezTo>
                    <a:pt x="8" y="19"/>
                    <a:pt x="8" y="21"/>
                    <a:pt x="8" y="23"/>
                  </a:cubicBezTo>
                  <a:cubicBezTo>
                    <a:pt x="9" y="24"/>
                    <a:pt x="8" y="24"/>
                    <a:pt x="7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10" y="28"/>
                    <a:pt x="11" y="28"/>
                    <a:pt x="12" y="29"/>
                  </a:cubicBezTo>
                  <a:cubicBezTo>
                    <a:pt x="13" y="30"/>
                    <a:pt x="15" y="31"/>
                    <a:pt x="17" y="31"/>
                  </a:cubicBezTo>
                  <a:cubicBezTo>
                    <a:pt x="17" y="32"/>
                    <a:pt x="18" y="33"/>
                    <a:pt x="18" y="33"/>
                  </a:cubicBezTo>
                  <a:lnTo>
                    <a:pt x="18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5B937C5-9EA0-4FF8-B62D-D78A246988EC}"/>
              </a:ext>
            </a:extLst>
          </p:cNvPr>
          <p:cNvGrpSpPr>
            <a:grpSpLocks noChangeAspect="1"/>
          </p:cNvGrpSpPr>
          <p:nvPr/>
        </p:nvGrpSpPr>
        <p:grpSpPr>
          <a:xfrm>
            <a:off x="7506438" y="3350481"/>
            <a:ext cx="277809" cy="277809"/>
            <a:chOff x="3903073" y="3496769"/>
            <a:chExt cx="360000" cy="360000"/>
          </a:xfrm>
        </p:grpSpPr>
        <p:sp>
          <p:nvSpPr>
            <p:cNvPr id="92" name="Freeform 79">
              <a:extLst>
                <a:ext uri="{FF2B5EF4-FFF2-40B4-BE49-F238E27FC236}">
                  <a16:creationId xmlns:a16="http://schemas.microsoft.com/office/drawing/2014/main" id="{81A0ECDF-5548-4889-8A12-9207E9EBA4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3073" y="3496769"/>
              <a:ext cx="255385" cy="255385"/>
            </a:xfrm>
            <a:custGeom>
              <a:avLst/>
              <a:gdLst>
                <a:gd name="T0" fmla="*/ 34 w 68"/>
                <a:gd name="T1" fmla="*/ 68 h 68"/>
                <a:gd name="T2" fmla="*/ 0 w 68"/>
                <a:gd name="T3" fmla="*/ 34 h 68"/>
                <a:gd name="T4" fmla="*/ 34 w 68"/>
                <a:gd name="T5" fmla="*/ 0 h 68"/>
                <a:gd name="T6" fmla="*/ 68 w 68"/>
                <a:gd name="T7" fmla="*/ 34 h 68"/>
                <a:gd name="T8" fmla="*/ 34 w 68"/>
                <a:gd name="T9" fmla="*/ 68 h 68"/>
                <a:gd name="T10" fmla="*/ 34 w 68"/>
                <a:gd name="T11" fmla="*/ 4 h 68"/>
                <a:gd name="T12" fmla="*/ 4 w 68"/>
                <a:gd name="T13" fmla="*/ 34 h 68"/>
                <a:gd name="T14" fmla="*/ 34 w 68"/>
                <a:gd name="T15" fmla="*/ 64 h 68"/>
                <a:gd name="T16" fmla="*/ 64 w 68"/>
                <a:gd name="T17" fmla="*/ 34 h 68"/>
                <a:gd name="T18" fmla="*/ 34 w 68"/>
                <a:gd name="T19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68">
                  <a:moveTo>
                    <a:pt x="34" y="68"/>
                  </a:moveTo>
                  <a:cubicBezTo>
                    <a:pt x="15" y="68"/>
                    <a:pt x="0" y="53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3" y="0"/>
                    <a:pt x="68" y="15"/>
                    <a:pt x="68" y="34"/>
                  </a:cubicBezTo>
                  <a:cubicBezTo>
                    <a:pt x="68" y="53"/>
                    <a:pt x="53" y="68"/>
                    <a:pt x="34" y="68"/>
                  </a:cubicBezTo>
                  <a:close/>
                  <a:moveTo>
                    <a:pt x="34" y="4"/>
                  </a:moveTo>
                  <a:cubicBezTo>
                    <a:pt x="17" y="4"/>
                    <a:pt x="4" y="17"/>
                    <a:pt x="4" y="34"/>
                  </a:cubicBezTo>
                  <a:cubicBezTo>
                    <a:pt x="4" y="51"/>
                    <a:pt x="17" y="64"/>
                    <a:pt x="34" y="64"/>
                  </a:cubicBezTo>
                  <a:cubicBezTo>
                    <a:pt x="51" y="64"/>
                    <a:pt x="64" y="51"/>
                    <a:pt x="64" y="34"/>
                  </a:cubicBezTo>
                  <a:cubicBezTo>
                    <a:pt x="64" y="17"/>
                    <a:pt x="51" y="4"/>
                    <a:pt x="34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93" name="Freeform 80">
              <a:extLst>
                <a:ext uri="{FF2B5EF4-FFF2-40B4-BE49-F238E27FC236}">
                  <a16:creationId xmlns:a16="http://schemas.microsoft.com/office/drawing/2014/main" id="{14D558C3-905F-4EF6-8657-B3C992FCD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6150" y="3699846"/>
              <a:ext cx="156923" cy="156923"/>
            </a:xfrm>
            <a:custGeom>
              <a:avLst/>
              <a:gdLst>
                <a:gd name="T0" fmla="*/ 40 w 42"/>
                <a:gd name="T1" fmla="*/ 42 h 42"/>
                <a:gd name="T2" fmla="*/ 39 w 42"/>
                <a:gd name="T3" fmla="*/ 41 h 42"/>
                <a:gd name="T4" fmla="*/ 1 w 42"/>
                <a:gd name="T5" fmla="*/ 4 h 42"/>
                <a:gd name="T6" fmla="*/ 1 w 42"/>
                <a:gd name="T7" fmla="*/ 1 h 42"/>
                <a:gd name="T8" fmla="*/ 4 w 42"/>
                <a:gd name="T9" fmla="*/ 1 h 42"/>
                <a:gd name="T10" fmla="*/ 41 w 42"/>
                <a:gd name="T11" fmla="*/ 39 h 42"/>
                <a:gd name="T12" fmla="*/ 41 w 42"/>
                <a:gd name="T13" fmla="*/ 41 h 42"/>
                <a:gd name="T14" fmla="*/ 40 w 42"/>
                <a:gd name="T1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42">
                  <a:moveTo>
                    <a:pt x="40" y="42"/>
                  </a:moveTo>
                  <a:cubicBezTo>
                    <a:pt x="39" y="42"/>
                    <a:pt x="39" y="42"/>
                    <a:pt x="39" y="41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2" y="0"/>
                    <a:pt x="3" y="0"/>
                    <a:pt x="4" y="1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2" y="39"/>
                    <a:pt x="42" y="41"/>
                    <a:pt x="41" y="41"/>
                  </a:cubicBezTo>
                  <a:cubicBezTo>
                    <a:pt x="41" y="42"/>
                    <a:pt x="41" y="42"/>
                    <a:pt x="40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274301D4-B2B7-40B0-AFA7-9E0AD6E05B29}"/>
              </a:ext>
            </a:extLst>
          </p:cNvPr>
          <p:cNvGrpSpPr>
            <a:grpSpLocks noChangeAspect="1"/>
          </p:cNvGrpSpPr>
          <p:nvPr/>
        </p:nvGrpSpPr>
        <p:grpSpPr>
          <a:xfrm>
            <a:off x="6762985" y="5610393"/>
            <a:ext cx="223197" cy="277809"/>
            <a:chOff x="5653088" y="1797050"/>
            <a:chExt cx="298450" cy="371475"/>
          </a:xfrm>
          <a:solidFill>
            <a:srgbClr val="FFFFFF"/>
          </a:solidFill>
        </p:grpSpPr>
        <p:sp>
          <p:nvSpPr>
            <p:cNvPr id="80" name="Freeform 84">
              <a:extLst>
                <a:ext uri="{FF2B5EF4-FFF2-40B4-BE49-F238E27FC236}">
                  <a16:creationId xmlns:a16="http://schemas.microsoft.com/office/drawing/2014/main" id="{FFB10D09-2700-469B-ADD4-B2F86353A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2163" y="1982788"/>
              <a:ext cx="79375" cy="107950"/>
            </a:xfrm>
            <a:custGeom>
              <a:avLst/>
              <a:gdLst>
                <a:gd name="T0" fmla="*/ 6 w 20"/>
                <a:gd name="T1" fmla="*/ 28 h 28"/>
                <a:gd name="T2" fmla="*/ 2 w 20"/>
                <a:gd name="T3" fmla="*/ 28 h 28"/>
                <a:gd name="T4" fmla="*/ 0 w 20"/>
                <a:gd name="T5" fmla="*/ 26 h 28"/>
                <a:gd name="T6" fmla="*/ 2 w 20"/>
                <a:gd name="T7" fmla="*/ 24 h 28"/>
                <a:gd name="T8" fmla="*/ 6 w 20"/>
                <a:gd name="T9" fmla="*/ 24 h 28"/>
                <a:gd name="T10" fmla="*/ 16 w 20"/>
                <a:gd name="T11" fmla="*/ 14 h 28"/>
                <a:gd name="T12" fmla="*/ 6 w 20"/>
                <a:gd name="T13" fmla="*/ 4 h 28"/>
                <a:gd name="T14" fmla="*/ 2 w 20"/>
                <a:gd name="T15" fmla="*/ 4 h 28"/>
                <a:gd name="T16" fmla="*/ 0 w 20"/>
                <a:gd name="T17" fmla="*/ 2 h 28"/>
                <a:gd name="T18" fmla="*/ 2 w 20"/>
                <a:gd name="T19" fmla="*/ 0 h 28"/>
                <a:gd name="T20" fmla="*/ 6 w 20"/>
                <a:gd name="T21" fmla="*/ 0 h 28"/>
                <a:gd name="T22" fmla="*/ 20 w 20"/>
                <a:gd name="T23" fmla="*/ 14 h 28"/>
                <a:gd name="T24" fmla="*/ 6 w 20"/>
                <a:gd name="T2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" h="28">
                  <a:moveTo>
                    <a:pt x="6" y="28"/>
                  </a:moveTo>
                  <a:cubicBezTo>
                    <a:pt x="2" y="28"/>
                    <a:pt x="2" y="28"/>
                    <a:pt x="2" y="28"/>
                  </a:cubicBezTo>
                  <a:cubicBezTo>
                    <a:pt x="1" y="28"/>
                    <a:pt x="0" y="27"/>
                    <a:pt x="0" y="26"/>
                  </a:cubicBezTo>
                  <a:cubicBezTo>
                    <a:pt x="0" y="25"/>
                    <a:pt x="1" y="24"/>
                    <a:pt x="2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12" y="24"/>
                    <a:pt x="16" y="20"/>
                    <a:pt x="16" y="14"/>
                  </a:cubicBezTo>
                  <a:cubicBezTo>
                    <a:pt x="16" y="8"/>
                    <a:pt x="12" y="4"/>
                    <a:pt x="6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4" y="0"/>
                    <a:pt x="20" y="6"/>
                    <a:pt x="20" y="14"/>
                  </a:cubicBezTo>
                  <a:cubicBezTo>
                    <a:pt x="20" y="22"/>
                    <a:pt x="14" y="28"/>
                    <a:pt x="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81" name="Freeform 85">
              <a:extLst>
                <a:ext uri="{FF2B5EF4-FFF2-40B4-BE49-F238E27FC236}">
                  <a16:creationId xmlns:a16="http://schemas.microsoft.com/office/drawing/2014/main" id="{225E6C0D-5E4F-44A1-8FC8-49AED42E89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68963" y="1952625"/>
              <a:ext cx="219075" cy="215900"/>
            </a:xfrm>
            <a:custGeom>
              <a:avLst/>
              <a:gdLst>
                <a:gd name="T0" fmla="*/ 46 w 56"/>
                <a:gd name="T1" fmla="*/ 56 h 56"/>
                <a:gd name="T2" fmla="*/ 10 w 56"/>
                <a:gd name="T3" fmla="*/ 56 h 56"/>
                <a:gd name="T4" fmla="*/ 0 w 56"/>
                <a:gd name="T5" fmla="*/ 46 h 56"/>
                <a:gd name="T6" fmla="*/ 0 w 56"/>
                <a:gd name="T7" fmla="*/ 2 h 56"/>
                <a:gd name="T8" fmla="*/ 2 w 56"/>
                <a:gd name="T9" fmla="*/ 0 h 56"/>
                <a:gd name="T10" fmla="*/ 54 w 56"/>
                <a:gd name="T11" fmla="*/ 0 h 56"/>
                <a:gd name="T12" fmla="*/ 56 w 56"/>
                <a:gd name="T13" fmla="*/ 2 h 56"/>
                <a:gd name="T14" fmla="*/ 56 w 56"/>
                <a:gd name="T15" fmla="*/ 46 h 56"/>
                <a:gd name="T16" fmla="*/ 46 w 56"/>
                <a:gd name="T17" fmla="*/ 56 h 56"/>
                <a:gd name="T18" fmla="*/ 4 w 56"/>
                <a:gd name="T19" fmla="*/ 4 h 56"/>
                <a:gd name="T20" fmla="*/ 4 w 56"/>
                <a:gd name="T21" fmla="*/ 46 h 56"/>
                <a:gd name="T22" fmla="*/ 10 w 56"/>
                <a:gd name="T23" fmla="*/ 52 h 56"/>
                <a:gd name="T24" fmla="*/ 46 w 56"/>
                <a:gd name="T25" fmla="*/ 52 h 56"/>
                <a:gd name="T26" fmla="*/ 52 w 56"/>
                <a:gd name="T27" fmla="*/ 46 h 56"/>
                <a:gd name="T28" fmla="*/ 52 w 56"/>
                <a:gd name="T29" fmla="*/ 4 h 56"/>
                <a:gd name="T30" fmla="*/ 4 w 56"/>
                <a:gd name="T31" fmla="*/ 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6" h="56">
                  <a:moveTo>
                    <a:pt x="46" y="56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4" y="56"/>
                    <a:pt x="0" y="52"/>
                    <a:pt x="0" y="4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2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6" y="52"/>
                    <a:pt x="52" y="56"/>
                    <a:pt x="46" y="56"/>
                  </a:cubicBezTo>
                  <a:close/>
                  <a:moveTo>
                    <a:pt x="4" y="4"/>
                  </a:moveTo>
                  <a:cubicBezTo>
                    <a:pt x="4" y="46"/>
                    <a:pt x="4" y="46"/>
                    <a:pt x="4" y="46"/>
                  </a:cubicBezTo>
                  <a:cubicBezTo>
                    <a:pt x="4" y="49"/>
                    <a:pt x="7" y="52"/>
                    <a:pt x="10" y="52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49" y="52"/>
                    <a:pt x="52" y="49"/>
                    <a:pt x="52" y="46"/>
                  </a:cubicBezTo>
                  <a:cubicBezTo>
                    <a:pt x="52" y="4"/>
                    <a:pt x="52" y="4"/>
                    <a:pt x="52" y="4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82" name="Freeform 86">
              <a:extLst>
                <a:ext uri="{FF2B5EF4-FFF2-40B4-BE49-F238E27FC236}">
                  <a16:creationId xmlns:a16="http://schemas.microsoft.com/office/drawing/2014/main" id="{6BACC69B-6CD8-4BBA-9033-5B5745D724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113" y="1797050"/>
              <a:ext cx="74612" cy="104775"/>
            </a:xfrm>
            <a:custGeom>
              <a:avLst/>
              <a:gdLst>
                <a:gd name="T0" fmla="*/ 10 w 19"/>
                <a:gd name="T1" fmla="*/ 27 h 27"/>
                <a:gd name="T2" fmla="*/ 10 w 19"/>
                <a:gd name="T3" fmla="*/ 27 h 27"/>
                <a:gd name="T4" fmla="*/ 6 w 19"/>
                <a:gd name="T5" fmla="*/ 26 h 27"/>
                <a:gd name="T6" fmla="*/ 1 w 19"/>
                <a:gd name="T7" fmla="*/ 21 h 27"/>
                <a:gd name="T8" fmla="*/ 1 w 19"/>
                <a:gd name="T9" fmla="*/ 15 h 27"/>
                <a:gd name="T10" fmla="*/ 3 w 19"/>
                <a:gd name="T11" fmla="*/ 11 h 27"/>
                <a:gd name="T12" fmla="*/ 5 w 19"/>
                <a:gd name="T13" fmla="*/ 3 h 27"/>
                <a:gd name="T14" fmla="*/ 5 w 19"/>
                <a:gd name="T15" fmla="*/ 1 h 27"/>
                <a:gd name="T16" fmla="*/ 7 w 19"/>
                <a:gd name="T17" fmla="*/ 0 h 27"/>
                <a:gd name="T18" fmla="*/ 19 w 19"/>
                <a:gd name="T19" fmla="*/ 17 h 27"/>
                <a:gd name="T20" fmla="*/ 10 w 19"/>
                <a:gd name="T21" fmla="*/ 27 h 27"/>
                <a:gd name="T22" fmla="*/ 10 w 19"/>
                <a:gd name="T23" fmla="*/ 6 h 27"/>
                <a:gd name="T24" fmla="*/ 7 w 19"/>
                <a:gd name="T25" fmla="*/ 14 h 27"/>
                <a:gd name="T26" fmla="*/ 5 w 19"/>
                <a:gd name="T27" fmla="*/ 16 h 27"/>
                <a:gd name="T28" fmla="*/ 5 w 19"/>
                <a:gd name="T29" fmla="*/ 20 h 27"/>
                <a:gd name="T30" fmla="*/ 7 w 19"/>
                <a:gd name="T31" fmla="*/ 22 h 27"/>
                <a:gd name="T32" fmla="*/ 10 w 19"/>
                <a:gd name="T33" fmla="*/ 23 h 27"/>
                <a:gd name="T34" fmla="*/ 15 w 19"/>
                <a:gd name="T35" fmla="*/ 17 h 27"/>
                <a:gd name="T36" fmla="*/ 10 w 19"/>
                <a:gd name="T37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" h="27">
                  <a:moveTo>
                    <a:pt x="10" y="27"/>
                  </a:moveTo>
                  <a:cubicBezTo>
                    <a:pt x="10" y="27"/>
                    <a:pt x="10" y="27"/>
                    <a:pt x="10" y="27"/>
                  </a:cubicBezTo>
                  <a:cubicBezTo>
                    <a:pt x="9" y="27"/>
                    <a:pt x="7" y="26"/>
                    <a:pt x="6" y="26"/>
                  </a:cubicBezTo>
                  <a:cubicBezTo>
                    <a:pt x="4" y="25"/>
                    <a:pt x="2" y="23"/>
                    <a:pt x="1" y="21"/>
                  </a:cubicBezTo>
                  <a:cubicBezTo>
                    <a:pt x="0" y="19"/>
                    <a:pt x="0" y="17"/>
                    <a:pt x="1" y="15"/>
                  </a:cubicBezTo>
                  <a:cubicBezTo>
                    <a:pt x="2" y="13"/>
                    <a:pt x="3" y="12"/>
                    <a:pt x="3" y="11"/>
                  </a:cubicBezTo>
                  <a:cubicBezTo>
                    <a:pt x="6" y="8"/>
                    <a:pt x="7" y="7"/>
                    <a:pt x="5" y="3"/>
                  </a:cubicBezTo>
                  <a:cubicBezTo>
                    <a:pt x="4" y="3"/>
                    <a:pt x="4" y="2"/>
                    <a:pt x="5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16" y="3"/>
                    <a:pt x="19" y="11"/>
                    <a:pt x="19" y="17"/>
                  </a:cubicBezTo>
                  <a:cubicBezTo>
                    <a:pt x="18" y="23"/>
                    <a:pt x="14" y="27"/>
                    <a:pt x="10" y="27"/>
                  </a:cubicBezTo>
                  <a:close/>
                  <a:moveTo>
                    <a:pt x="10" y="6"/>
                  </a:moveTo>
                  <a:cubicBezTo>
                    <a:pt x="10" y="9"/>
                    <a:pt x="8" y="12"/>
                    <a:pt x="7" y="14"/>
                  </a:cubicBezTo>
                  <a:cubicBezTo>
                    <a:pt x="6" y="15"/>
                    <a:pt x="5" y="15"/>
                    <a:pt x="5" y="16"/>
                  </a:cubicBezTo>
                  <a:cubicBezTo>
                    <a:pt x="4" y="17"/>
                    <a:pt x="4" y="19"/>
                    <a:pt x="5" y="20"/>
                  </a:cubicBezTo>
                  <a:cubicBezTo>
                    <a:pt x="5" y="21"/>
                    <a:pt x="6" y="22"/>
                    <a:pt x="7" y="22"/>
                  </a:cubicBezTo>
                  <a:cubicBezTo>
                    <a:pt x="8" y="22"/>
                    <a:pt x="9" y="23"/>
                    <a:pt x="10" y="23"/>
                  </a:cubicBezTo>
                  <a:cubicBezTo>
                    <a:pt x="13" y="23"/>
                    <a:pt x="14" y="19"/>
                    <a:pt x="15" y="17"/>
                  </a:cubicBezTo>
                  <a:cubicBezTo>
                    <a:pt x="15" y="13"/>
                    <a:pt x="14" y="8"/>
                    <a:pt x="1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83" name="Freeform 87">
              <a:extLst>
                <a:ext uri="{FF2B5EF4-FFF2-40B4-BE49-F238E27FC236}">
                  <a16:creationId xmlns:a16="http://schemas.microsoft.com/office/drawing/2014/main" id="{BD4CCB3B-BB5C-4C6E-94D4-5315429763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6125" y="1878013"/>
              <a:ext cx="58737" cy="88900"/>
            </a:xfrm>
            <a:custGeom>
              <a:avLst/>
              <a:gdLst>
                <a:gd name="T0" fmla="*/ 2 w 15"/>
                <a:gd name="T1" fmla="*/ 23 h 23"/>
                <a:gd name="T2" fmla="*/ 1 w 15"/>
                <a:gd name="T3" fmla="*/ 23 h 23"/>
                <a:gd name="T4" fmla="*/ 0 w 15"/>
                <a:gd name="T5" fmla="*/ 20 h 23"/>
                <a:gd name="T6" fmla="*/ 11 w 15"/>
                <a:gd name="T7" fmla="*/ 1 h 23"/>
                <a:gd name="T8" fmla="*/ 13 w 15"/>
                <a:gd name="T9" fmla="*/ 1 h 23"/>
                <a:gd name="T10" fmla="*/ 14 w 15"/>
                <a:gd name="T11" fmla="*/ 3 h 23"/>
                <a:gd name="T12" fmla="*/ 4 w 15"/>
                <a:gd name="T13" fmla="*/ 22 h 23"/>
                <a:gd name="T14" fmla="*/ 2 w 15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3">
                  <a:moveTo>
                    <a:pt x="2" y="23"/>
                  </a:moveTo>
                  <a:cubicBezTo>
                    <a:pt x="2" y="23"/>
                    <a:pt x="1" y="23"/>
                    <a:pt x="1" y="23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2" y="0"/>
                    <a:pt x="13" y="1"/>
                  </a:cubicBezTo>
                  <a:cubicBezTo>
                    <a:pt x="14" y="1"/>
                    <a:pt x="15" y="2"/>
                    <a:pt x="14" y="3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3"/>
                    <a:pt x="3" y="23"/>
                    <a:pt x="2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84" name="Freeform 88">
              <a:extLst>
                <a:ext uri="{FF2B5EF4-FFF2-40B4-BE49-F238E27FC236}">
                  <a16:creationId xmlns:a16="http://schemas.microsoft.com/office/drawing/2014/main" id="{F02069E3-6F17-4A51-8BD8-FE70ACA9F7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6288" y="1882775"/>
              <a:ext cx="44450" cy="84138"/>
            </a:xfrm>
            <a:custGeom>
              <a:avLst/>
              <a:gdLst>
                <a:gd name="T0" fmla="*/ 2 w 11"/>
                <a:gd name="T1" fmla="*/ 22 h 22"/>
                <a:gd name="T2" fmla="*/ 1 w 11"/>
                <a:gd name="T3" fmla="*/ 22 h 22"/>
                <a:gd name="T4" fmla="*/ 0 w 11"/>
                <a:gd name="T5" fmla="*/ 19 h 22"/>
                <a:gd name="T6" fmla="*/ 7 w 11"/>
                <a:gd name="T7" fmla="*/ 2 h 22"/>
                <a:gd name="T8" fmla="*/ 9 w 11"/>
                <a:gd name="T9" fmla="*/ 1 h 22"/>
                <a:gd name="T10" fmla="*/ 10 w 11"/>
                <a:gd name="T11" fmla="*/ 3 h 22"/>
                <a:gd name="T12" fmla="*/ 4 w 11"/>
                <a:gd name="T13" fmla="*/ 21 h 22"/>
                <a:gd name="T14" fmla="*/ 2 w 11"/>
                <a:gd name="T1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2">
                  <a:moveTo>
                    <a:pt x="2" y="22"/>
                  </a:moveTo>
                  <a:cubicBezTo>
                    <a:pt x="2" y="22"/>
                    <a:pt x="2" y="22"/>
                    <a:pt x="1" y="22"/>
                  </a:cubicBezTo>
                  <a:cubicBezTo>
                    <a:pt x="0" y="21"/>
                    <a:pt x="0" y="20"/>
                    <a:pt x="0" y="19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8" y="0"/>
                    <a:pt x="9" y="1"/>
                  </a:cubicBezTo>
                  <a:cubicBezTo>
                    <a:pt x="10" y="1"/>
                    <a:pt x="11" y="2"/>
                    <a:pt x="10" y="3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2"/>
                    <a:pt x="3" y="22"/>
                    <a:pt x="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85" name="Freeform 89">
              <a:extLst>
                <a:ext uri="{FF2B5EF4-FFF2-40B4-BE49-F238E27FC236}">
                  <a16:creationId xmlns:a16="http://schemas.microsoft.com/office/drawing/2014/main" id="{26F79E2D-3F7D-4037-AAAD-D9C2EF1B5E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53088" y="1858963"/>
              <a:ext cx="93662" cy="107950"/>
            </a:xfrm>
            <a:custGeom>
              <a:avLst/>
              <a:gdLst>
                <a:gd name="T0" fmla="*/ 22 w 24"/>
                <a:gd name="T1" fmla="*/ 28 h 28"/>
                <a:gd name="T2" fmla="*/ 22 w 24"/>
                <a:gd name="T3" fmla="*/ 28 h 28"/>
                <a:gd name="T4" fmla="*/ 10 w 24"/>
                <a:gd name="T5" fmla="*/ 28 h 28"/>
                <a:gd name="T6" fmla="*/ 8 w 24"/>
                <a:gd name="T7" fmla="*/ 27 h 28"/>
                <a:gd name="T8" fmla="*/ 2 w 24"/>
                <a:gd name="T9" fmla="*/ 15 h 28"/>
                <a:gd name="T10" fmla="*/ 2 w 24"/>
                <a:gd name="T11" fmla="*/ 14 h 28"/>
                <a:gd name="T12" fmla="*/ 0 w 24"/>
                <a:gd name="T13" fmla="*/ 2 h 28"/>
                <a:gd name="T14" fmla="*/ 1 w 24"/>
                <a:gd name="T15" fmla="*/ 0 h 28"/>
                <a:gd name="T16" fmla="*/ 3 w 24"/>
                <a:gd name="T17" fmla="*/ 0 h 28"/>
                <a:gd name="T18" fmla="*/ 13 w 24"/>
                <a:gd name="T19" fmla="*/ 6 h 28"/>
                <a:gd name="T20" fmla="*/ 14 w 24"/>
                <a:gd name="T21" fmla="*/ 7 h 28"/>
                <a:gd name="T22" fmla="*/ 24 w 24"/>
                <a:gd name="T23" fmla="*/ 25 h 28"/>
                <a:gd name="T24" fmla="*/ 24 w 24"/>
                <a:gd name="T25" fmla="*/ 26 h 28"/>
                <a:gd name="T26" fmla="*/ 22 w 24"/>
                <a:gd name="T27" fmla="*/ 28 h 28"/>
                <a:gd name="T28" fmla="*/ 11 w 24"/>
                <a:gd name="T29" fmla="*/ 24 h 28"/>
                <a:gd name="T30" fmla="*/ 19 w 24"/>
                <a:gd name="T31" fmla="*/ 24 h 28"/>
                <a:gd name="T32" fmla="*/ 11 w 24"/>
                <a:gd name="T33" fmla="*/ 9 h 28"/>
                <a:gd name="T34" fmla="*/ 5 w 24"/>
                <a:gd name="T35" fmla="*/ 6 h 28"/>
                <a:gd name="T36" fmla="*/ 6 w 24"/>
                <a:gd name="T37" fmla="*/ 13 h 28"/>
                <a:gd name="T38" fmla="*/ 11 w 24"/>
                <a:gd name="T39" fmla="*/ 2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4" h="28">
                  <a:moveTo>
                    <a:pt x="22" y="28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9" y="28"/>
                    <a:pt x="9" y="28"/>
                    <a:pt x="8" y="27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2" y="0"/>
                    <a:pt x="3" y="0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4" y="7"/>
                    <a:pt x="14" y="7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7"/>
                    <a:pt x="23" y="28"/>
                    <a:pt x="22" y="28"/>
                  </a:cubicBezTo>
                  <a:close/>
                  <a:moveTo>
                    <a:pt x="11" y="24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13"/>
                    <a:pt x="6" y="13"/>
                    <a:pt x="6" y="13"/>
                  </a:cubicBezTo>
                  <a:lnTo>
                    <a:pt x="1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86" name="Freeform 90">
              <a:extLst>
                <a:ext uri="{FF2B5EF4-FFF2-40B4-BE49-F238E27FC236}">
                  <a16:creationId xmlns:a16="http://schemas.microsoft.com/office/drawing/2014/main" id="{7DA0D873-0DC7-4C77-9A3A-29B1CF523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1025" y="1882775"/>
              <a:ext cx="47625" cy="38100"/>
            </a:xfrm>
            <a:custGeom>
              <a:avLst/>
              <a:gdLst>
                <a:gd name="T0" fmla="*/ 2 w 12"/>
                <a:gd name="T1" fmla="*/ 10 h 10"/>
                <a:gd name="T2" fmla="*/ 0 w 12"/>
                <a:gd name="T3" fmla="*/ 9 h 10"/>
                <a:gd name="T4" fmla="*/ 1 w 12"/>
                <a:gd name="T5" fmla="*/ 6 h 10"/>
                <a:gd name="T6" fmla="*/ 9 w 12"/>
                <a:gd name="T7" fmla="*/ 0 h 10"/>
                <a:gd name="T8" fmla="*/ 12 w 12"/>
                <a:gd name="T9" fmla="*/ 1 h 10"/>
                <a:gd name="T10" fmla="*/ 11 w 12"/>
                <a:gd name="T11" fmla="*/ 4 h 10"/>
                <a:gd name="T12" fmla="*/ 3 w 12"/>
                <a:gd name="T13" fmla="*/ 10 h 10"/>
                <a:gd name="T14" fmla="*/ 2 w 12"/>
                <a:gd name="T1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10">
                  <a:moveTo>
                    <a:pt x="2" y="10"/>
                  </a:moveTo>
                  <a:cubicBezTo>
                    <a:pt x="1" y="10"/>
                    <a:pt x="1" y="10"/>
                    <a:pt x="0" y="9"/>
                  </a:cubicBezTo>
                  <a:cubicBezTo>
                    <a:pt x="0" y="8"/>
                    <a:pt x="0" y="7"/>
                    <a:pt x="1" y="6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2" y="1"/>
                  </a:cubicBezTo>
                  <a:cubicBezTo>
                    <a:pt x="12" y="2"/>
                    <a:pt x="12" y="3"/>
                    <a:pt x="11" y="4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2" y="10"/>
                    <a:pt x="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87" name="Freeform 91">
              <a:extLst>
                <a:ext uri="{FF2B5EF4-FFF2-40B4-BE49-F238E27FC236}">
                  <a16:creationId xmlns:a16="http://schemas.microsoft.com/office/drawing/2014/main" id="{EEA664EB-462E-4ECE-A60A-0560692753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46750" y="1797050"/>
              <a:ext cx="79375" cy="169863"/>
            </a:xfrm>
            <a:custGeom>
              <a:avLst/>
              <a:gdLst>
                <a:gd name="T0" fmla="*/ 18 w 20"/>
                <a:gd name="T1" fmla="*/ 44 h 44"/>
                <a:gd name="T2" fmla="*/ 2 w 20"/>
                <a:gd name="T3" fmla="*/ 44 h 44"/>
                <a:gd name="T4" fmla="*/ 0 w 20"/>
                <a:gd name="T5" fmla="*/ 42 h 44"/>
                <a:gd name="T6" fmla="*/ 0 w 20"/>
                <a:gd name="T7" fmla="*/ 2 h 44"/>
                <a:gd name="T8" fmla="*/ 2 w 20"/>
                <a:gd name="T9" fmla="*/ 0 h 44"/>
                <a:gd name="T10" fmla="*/ 18 w 20"/>
                <a:gd name="T11" fmla="*/ 0 h 44"/>
                <a:gd name="T12" fmla="*/ 20 w 20"/>
                <a:gd name="T13" fmla="*/ 2 h 44"/>
                <a:gd name="T14" fmla="*/ 20 w 20"/>
                <a:gd name="T15" fmla="*/ 42 h 44"/>
                <a:gd name="T16" fmla="*/ 18 w 20"/>
                <a:gd name="T17" fmla="*/ 44 h 44"/>
                <a:gd name="T18" fmla="*/ 4 w 20"/>
                <a:gd name="T19" fmla="*/ 40 h 44"/>
                <a:gd name="T20" fmla="*/ 16 w 20"/>
                <a:gd name="T21" fmla="*/ 40 h 44"/>
                <a:gd name="T22" fmla="*/ 16 w 20"/>
                <a:gd name="T23" fmla="*/ 4 h 44"/>
                <a:gd name="T24" fmla="*/ 4 w 20"/>
                <a:gd name="T25" fmla="*/ 4 h 44"/>
                <a:gd name="T26" fmla="*/ 4 w 20"/>
                <a:gd name="T27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" h="44">
                  <a:moveTo>
                    <a:pt x="18" y="44"/>
                  </a:moveTo>
                  <a:cubicBezTo>
                    <a:pt x="2" y="44"/>
                    <a:pt x="2" y="44"/>
                    <a:pt x="2" y="44"/>
                  </a:cubicBezTo>
                  <a:cubicBezTo>
                    <a:pt x="1" y="44"/>
                    <a:pt x="0" y="43"/>
                    <a:pt x="0" y="4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0" y="1"/>
                    <a:pt x="20" y="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3"/>
                    <a:pt x="19" y="44"/>
                    <a:pt x="18" y="44"/>
                  </a:cubicBezTo>
                  <a:close/>
                  <a:moveTo>
                    <a:pt x="4" y="40"/>
                  </a:moveTo>
                  <a:cubicBezTo>
                    <a:pt x="16" y="40"/>
                    <a:pt x="16" y="40"/>
                    <a:pt x="16" y="40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88" name="Freeform 92">
              <a:extLst>
                <a:ext uri="{FF2B5EF4-FFF2-40B4-BE49-F238E27FC236}">
                  <a16:creationId xmlns:a16="http://schemas.microsoft.com/office/drawing/2014/main" id="{EBCCC1F6-BAC5-40F3-818B-76A44202EE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8500" y="1828800"/>
              <a:ext cx="47625" cy="14288"/>
            </a:xfrm>
            <a:custGeom>
              <a:avLst/>
              <a:gdLst>
                <a:gd name="T0" fmla="*/ 10 w 12"/>
                <a:gd name="T1" fmla="*/ 4 h 4"/>
                <a:gd name="T2" fmla="*/ 2 w 12"/>
                <a:gd name="T3" fmla="*/ 4 h 4"/>
                <a:gd name="T4" fmla="*/ 0 w 12"/>
                <a:gd name="T5" fmla="*/ 2 h 4"/>
                <a:gd name="T6" fmla="*/ 2 w 12"/>
                <a:gd name="T7" fmla="*/ 0 h 4"/>
                <a:gd name="T8" fmla="*/ 10 w 12"/>
                <a:gd name="T9" fmla="*/ 0 h 4"/>
                <a:gd name="T10" fmla="*/ 12 w 12"/>
                <a:gd name="T11" fmla="*/ 2 h 4"/>
                <a:gd name="T12" fmla="*/ 10 w 1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">
                  <a:moveTo>
                    <a:pt x="1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2" y="1"/>
                    <a:pt x="12" y="2"/>
                  </a:cubicBezTo>
                  <a:cubicBezTo>
                    <a:pt x="12" y="3"/>
                    <a:pt x="11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89" name="Freeform 93">
              <a:extLst>
                <a:ext uri="{FF2B5EF4-FFF2-40B4-BE49-F238E27FC236}">
                  <a16:creationId xmlns:a16="http://schemas.microsoft.com/office/drawing/2014/main" id="{7E3DEAE8-0358-4BBD-B614-4FF587B1D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4375" y="1858963"/>
              <a:ext cx="31750" cy="15875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2 w 8"/>
                <a:gd name="T7" fmla="*/ 0 h 4"/>
                <a:gd name="T8" fmla="*/ 6 w 8"/>
                <a:gd name="T9" fmla="*/ 0 h 4"/>
                <a:gd name="T10" fmla="*/ 8 w 8"/>
                <a:gd name="T11" fmla="*/ 2 h 4"/>
                <a:gd name="T12" fmla="*/ 6 w 8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cubicBezTo>
                    <a:pt x="8" y="3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90" name="Freeform 94">
              <a:extLst>
                <a:ext uri="{FF2B5EF4-FFF2-40B4-BE49-F238E27FC236}">
                  <a16:creationId xmlns:a16="http://schemas.microsoft.com/office/drawing/2014/main" id="{BED5450A-3103-43F7-8531-F6C56D114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8500" y="1890713"/>
              <a:ext cx="47625" cy="14288"/>
            </a:xfrm>
            <a:custGeom>
              <a:avLst/>
              <a:gdLst>
                <a:gd name="T0" fmla="*/ 10 w 12"/>
                <a:gd name="T1" fmla="*/ 4 h 4"/>
                <a:gd name="T2" fmla="*/ 2 w 12"/>
                <a:gd name="T3" fmla="*/ 4 h 4"/>
                <a:gd name="T4" fmla="*/ 0 w 12"/>
                <a:gd name="T5" fmla="*/ 2 h 4"/>
                <a:gd name="T6" fmla="*/ 2 w 12"/>
                <a:gd name="T7" fmla="*/ 0 h 4"/>
                <a:gd name="T8" fmla="*/ 10 w 12"/>
                <a:gd name="T9" fmla="*/ 0 h 4"/>
                <a:gd name="T10" fmla="*/ 12 w 12"/>
                <a:gd name="T11" fmla="*/ 2 h 4"/>
                <a:gd name="T12" fmla="*/ 10 w 12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">
                  <a:moveTo>
                    <a:pt x="10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0"/>
                    <a:pt x="12" y="1"/>
                    <a:pt x="12" y="2"/>
                  </a:cubicBezTo>
                  <a:cubicBezTo>
                    <a:pt x="12" y="3"/>
                    <a:pt x="11" y="4"/>
                    <a:pt x="1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91" name="Freeform 95">
              <a:extLst>
                <a:ext uri="{FF2B5EF4-FFF2-40B4-BE49-F238E27FC236}">
                  <a16:creationId xmlns:a16="http://schemas.microsoft.com/office/drawing/2014/main" id="{D5B0BC5F-16FE-4CED-B133-D1D95A3DB4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4375" y="1920875"/>
              <a:ext cx="31750" cy="15875"/>
            </a:xfrm>
            <a:custGeom>
              <a:avLst/>
              <a:gdLst>
                <a:gd name="T0" fmla="*/ 6 w 8"/>
                <a:gd name="T1" fmla="*/ 4 h 4"/>
                <a:gd name="T2" fmla="*/ 2 w 8"/>
                <a:gd name="T3" fmla="*/ 4 h 4"/>
                <a:gd name="T4" fmla="*/ 0 w 8"/>
                <a:gd name="T5" fmla="*/ 2 h 4"/>
                <a:gd name="T6" fmla="*/ 2 w 8"/>
                <a:gd name="T7" fmla="*/ 0 h 4"/>
                <a:gd name="T8" fmla="*/ 6 w 8"/>
                <a:gd name="T9" fmla="*/ 0 h 4"/>
                <a:gd name="T10" fmla="*/ 8 w 8"/>
                <a:gd name="T11" fmla="*/ 2 h 4"/>
                <a:gd name="T12" fmla="*/ 6 w 8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6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cubicBezTo>
                    <a:pt x="8" y="3"/>
                    <a:pt x="7" y="4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0652152-79B4-447B-AEEA-7180E352EDAB}"/>
              </a:ext>
            </a:extLst>
          </p:cNvPr>
          <p:cNvGrpSpPr>
            <a:grpSpLocks noChangeAspect="1"/>
          </p:cNvGrpSpPr>
          <p:nvPr/>
        </p:nvGrpSpPr>
        <p:grpSpPr>
          <a:xfrm>
            <a:off x="4416416" y="5477869"/>
            <a:ext cx="266393" cy="266392"/>
            <a:chOff x="2182813" y="2376488"/>
            <a:chExt cx="371476" cy="371475"/>
          </a:xfrm>
          <a:solidFill>
            <a:srgbClr val="FFFFFF"/>
          </a:solidFill>
        </p:grpSpPr>
        <p:sp>
          <p:nvSpPr>
            <p:cNvPr id="78" name="Freeform 101">
              <a:extLst>
                <a:ext uri="{FF2B5EF4-FFF2-40B4-BE49-F238E27FC236}">
                  <a16:creationId xmlns:a16="http://schemas.microsoft.com/office/drawing/2014/main" id="{751E0579-8EB5-4AC0-9504-BD06B6F495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2813" y="2376488"/>
              <a:ext cx="371475" cy="371475"/>
            </a:xfrm>
            <a:custGeom>
              <a:avLst/>
              <a:gdLst>
                <a:gd name="T0" fmla="*/ 42 w 96"/>
                <a:gd name="T1" fmla="*/ 96 h 96"/>
                <a:gd name="T2" fmla="*/ 40 w 96"/>
                <a:gd name="T3" fmla="*/ 83 h 96"/>
                <a:gd name="T4" fmla="*/ 23 w 96"/>
                <a:gd name="T5" fmla="*/ 88 h 96"/>
                <a:gd name="T6" fmla="*/ 8 w 96"/>
                <a:gd name="T7" fmla="*/ 76 h 96"/>
                <a:gd name="T8" fmla="*/ 8 w 96"/>
                <a:gd name="T9" fmla="*/ 73 h 96"/>
                <a:gd name="T10" fmla="*/ 13 w 96"/>
                <a:gd name="T11" fmla="*/ 56 h 96"/>
                <a:gd name="T12" fmla="*/ 0 w 96"/>
                <a:gd name="T13" fmla="*/ 54 h 96"/>
                <a:gd name="T14" fmla="*/ 2 w 96"/>
                <a:gd name="T15" fmla="*/ 40 h 96"/>
                <a:gd name="T16" fmla="*/ 17 w 96"/>
                <a:gd name="T17" fmla="*/ 31 h 96"/>
                <a:gd name="T18" fmla="*/ 8 w 96"/>
                <a:gd name="T19" fmla="*/ 21 h 96"/>
                <a:gd name="T20" fmla="*/ 20 w 96"/>
                <a:gd name="T21" fmla="*/ 8 h 96"/>
                <a:gd name="T22" fmla="*/ 31 w 96"/>
                <a:gd name="T23" fmla="*/ 17 h 96"/>
                <a:gd name="T24" fmla="*/ 40 w 96"/>
                <a:gd name="T25" fmla="*/ 2 h 96"/>
                <a:gd name="T26" fmla="*/ 54 w 96"/>
                <a:gd name="T27" fmla="*/ 0 h 96"/>
                <a:gd name="T28" fmla="*/ 56 w 96"/>
                <a:gd name="T29" fmla="*/ 13 h 96"/>
                <a:gd name="T30" fmla="*/ 67 w 96"/>
                <a:gd name="T31" fmla="*/ 20 h 96"/>
                <a:gd name="T32" fmla="*/ 54 w 96"/>
                <a:gd name="T33" fmla="*/ 17 h 96"/>
                <a:gd name="T34" fmla="*/ 52 w 96"/>
                <a:gd name="T35" fmla="*/ 4 h 96"/>
                <a:gd name="T36" fmla="*/ 44 w 96"/>
                <a:gd name="T37" fmla="*/ 15 h 96"/>
                <a:gd name="T38" fmla="*/ 31 w 96"/>
                <a:gd name="T39" fmla="*/ 21 h 96"/>
                <a:gd name="T40" fmla="*/ 21 w 96"/>
                <a:gd name="T41" fmla="*/ 13 h 96"/>
                <a:gd name="T42" fmla="*/ 20 w 96"/>
                <a:gd name="T43" fmla="*/ 29 h 96"/>
                <a:gd name="T44" fmla="*/ 17 w 96"/>
                <a:gd name="T45" fmla="*/ 42 h 96"/>
                <a:gd name="T46" fmla="*/ 4 w 96"/>
                <a:gd name="T47" fmla="*/ 44 h 96"/>
                <a:gd name="T48" fmla="*/ 15 w 96"/>
                <a:gd name="T49" fmla="*/ 52 h 96"/>
                <a:gd name="T50" fmla="*/ 21 w 96"/>
                <a:gd name="T51" fmla="*/ 65 h 96"/>
                <a:gd name="T52" fmla="*/ 13 w 96"/>
                <a:gd name="T53" fmla="*/ 75 h 96"/>
                <a:gd name="T54" fmla="*/ 29 w 96"/>
                <a:gd name="T55" fmla="*/ 76 h 96"/>
                <a:gd name="T56" fmla="*/ 42 w 96"/>
                <a:gd name="T57" fmla="*/ 79 h 96"/>
                <a:gd name="T58" fmla="*/ 44 w 96"/>
                <a:gd name="T59" fmla="*/ 92 h 96"/>
                <a:gd name="T60" fmla="*/ 52 w 96"/>
                <a:gd name="T61" fmla="*/ 81 h 96"/>
                <a:gd name="T62" fmla="*/ 65 w 96"/>
                <a:gd name="T63" fmla="*/ 75 h 96"/>
                <a:gd name="T64" fmla="*/ 75 w 96"/>
                <a:gd name="T65" fmla="*/ 83 h 96"/>
                <a:gd name="T66" fmla="*/ 76 w 96"/>
                <a:gd name="T67" fmla="*/ 67 h 96"/>
                <a:gd name="T68" fmla="*/ 79 w 96"/>
                <a:gd name="T69" fmla="*/ 54 h 96"/>
                <a:gd name="T70" fmla="*/ 92 w 96"/>
                <a:gd name="T71" fmla="*/ 52 h 96"/>
                <a:gd name="T72" fmla="*/ 81 w 96"/>
                <a:gd name="T73" fmla="*/ 44 h 96"/>
                <a:gd name="T74" fmla="*/ 77 w 96"/>
                <a:gd name="T75" fmla="*/ 36 h 96"/>
                <a:gd name="T76" fmla="*/ 81 w 96"/>
                <a:gd name="T77" fmla="*/ 34 h 96"/>
                <a:gd name="T78" fmla="*/ 94 w 96"/>
                <a:gd name="T79" fmla="*/ 40 h 96"/>
                <a:gd name="T80" fmla="*/ 96 w 96"/>
                <a:gd name="T81" fmla="*/ 54 h 96"/>
                <a:gd name="T82" fmla="*/ 83 w 96"/>
                <a:gd name="T83" fmla="*/ 56 h 96"/>
                <a:gd name="T84" fmla="*/ 88 w 96"/>
                <a:gd name="T85" fmla="*/ 73 h 96"/>
                <a:gd name="T86" fmla="*/ 76 w 96"/>
                <a:gd name="T87" fmla="*/ 88 h 96"/>
                <a:gd name="T88" fmla="*/ 65 w 96"/>
                <a:gd name="T89" fmla="*/ 79 h 96"/>
                <a:gd name="T90" fmla="*/ 56 w 96"/>
                <a:gd name="T91" fmla="*/ 94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6" h="96">
                  <a:moveTo>
                    <a:pt x="54" y="96"/>
                  </a:moveTo>
                  <a:cubicBezTo>
                    <a:pt x="42" y="96"/>
                    <a:pt x="42" y="96"/>
                    <a:pt x="42" y="96"/>
                  </a:cubicBezTo>
                  <a:cubicBezTo>
                    <a:pt x="41" y="96"/>
                    <a:pt x="40" y="95"/>
                    <a:pt x="40" y="94"/>
                  </a:cubicBezTo>
                  <a:cubicBezTo>
                    <a:pt x="40" y="83"/>
                    <a:pt x="40" y="83"/>
                    <a:pt x="40" y="83"/>
                  </a:cubicBezTo>
                  <a:cubicBezTo>
                    <a:pt x="37" y="82"/>
                    <a:pt x="33" y="81"/>
                    <a:pt x="31" y="79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22" y="88"/>
                    <a:pt x="20" y="88"/>
                    <a:pt x="20" y="88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6"/>
                    <a:pt x="8" y="75"/>
                    <a:pt x="8" y="75"/>
                  </a:cubicBezTo>
                  <a:cubicBezTo>
                    <a:pt x="8" y="74"/>
                    <a:pt x="8" y="74"/>
                    <a:pt x="8" y="73"/>
                  </a:cubicBezTo>
                  <a:cubicBezTo>
                    <a:pt x="17" y="65"/>
                    <a:pt x="17" y="65"/>
                    <a:pt x="17" y="65"/>
                  </a:cubicBezTo>
                  <a:cubicBezTo>
                    <a:pt x="15" y="63"/>
                    <a:pt x="14" y="59"/>
                    <a:pt x="13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1" y="56"/>
                    <a:pt x="0" y="55"/>
                    <a:pt x="0" y="54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1"/>
                    <a:pt x="1" y="40"/>
                    <a:pt x="2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4" y="37"/>
                    <a:pt x="15" y="33"/>
                    <a:pt x="17" y="31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1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2" y="8"/>
                    <a:pt x="23" y="8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3" y="15"/>
                    <a:pt x="37" y="14"/>
                    <a:pt x="40" y="13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40" y="1"/>
                    <a:pt x="41" y="0"/>
                    <a:pt x="42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2"/>
                  </a:cubicBezTo>
                  <a:cubicBezTo>
                    <a:pt x="56" y="13"/>
                    <a:pt x="56" y="13"/>
                    <a:pt x="56" y="13"/>
                  </a:cubicBezTo>
                  <a:cubicBezTo>
                    <a:pt x="60" y="14"/>
                    <a:pt x="64" y="16"/>
                    <a:pt x="67" y="17"/>
                  </a:cubicBezTo>
                  <a:cubicBezTo>
                    <a:pt x="68" y="18"/>
                    <a:pt x="68" y="19"/>
                    <a:pt x="67" y="20"/>
                  </a:cubicBezTo>
                  <a:cubicBezTo>
                    <a:pt x="67" y="21"/>
                    <a:pt x="66" y="21"/>
                    <a:pt x="65" y="21"/>
                  </a:cubicBezTo>
                  <a:cubicBezTo>
                    <a:pt x="62" y="19"/>
                    <a:pt x="57" y="18"/>
                    <a:pt x="54" y="17"/>
                  </a:cubicBezTo>
                  <a:cubicBezTo>
                    <a:pt x="53" y="17"/>
                    <a:pt x="52" y="16"/>
                    <a:pt x="52" y="15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3" y="17"/>
                    <a:pt x="42" y="17"/>
                  </a:cubicBezTo>
                  <a:cubicBezTo>
                    <a:pt x="39" y="18"/>
                    <a:pt x="34" y="19"/>
                    <a:pt x="31" y="21"/>
                  </a:cubicBezTo>
                  <a:cubicBezTo>
                    <a:pt x="31" y="21"/>
                    <a:pt x="30" y="21"/>
                    <a:pt x="29" y="20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1" y="30"/>
                    <a:pt x="21" y="31"/>
                    <a:pt x="21" y="31"/>
                  </a:cubicBezTo>
                  <a:cubicBezTo>
                    <a:pt x="19" y="34"/>
                    <a:pt x="17" y="40"/>
                    <a:pt x="17" y="42"/>
                  </a:cubicBezTo>
                  <a:cubicBezTo>
                    <a:pt x="17" y="43"/>
                    <a:pt x="16" y="44"/>
                    <a:pt x="1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6" y="52"/>
                    <a:pt x="17" y="53"/>
                    <a:pt x="17" y="54"/>
                  </a:cubicBezTo>
                  <a:cubicBezTo>
                    <a:pt x="17" y="56"/>
                    <a:pt x="19" y="62"/>
                    <a:pt x="21" y="65"/>
                  </a:cubicBezTo>
                  <a:cubicBezTo>
                    <a:pt x="21" y="65"/>
                    <a:pt x="21" y="66"/>
                    <a:pt x="20" y="67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21" y="83"/>
                    <a:pt x="21" y="83"/>
                    <a:pt x="21" y="83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30" y="75"/>
                    <a:pt x="31" y="75"/>
                    <a:pt x="31" y="75"/>
                  </a:cubicBezTo>
                  <a:cubicBezTo>
                    <a:pt x="34" y="77"/>
                    <a:pt x="40" y="79"/>
                    <a:pt x="42" y="79"/>
                  </a:cubicBezTo>
                  <a:cubicBezTo>
                    <a:pt x="43" y="79"/>
                    <a:pt x="44" y="80"/>
                    <a:pt x="44" y="81"/>
                  </a:cubicBezTo>
                  <a:cubicBezTo>
                    <a:pt x="44" y="92"/>
                    <a:pt x="44" y="92"/>
                    <a:pt x="44" y="92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52" y="80"/>
                    <a:pt x="53" y="79"/>
                    <a:pt x="54" y="79"/>
                  </a:cubicBezTo>
                  <a:cubicBezTo>
                    <a:pt x="56" y="79"/>
                    <a:pt x="62" y="77"/>
                    <a:pt x="65" y="75"/>
                  </a:cubicBezTo>
                  <a:cubicBezTo>
                    <a:pt x="65" y="75"/>
                    <a:pt x="66" y="75"/>
                    <a:pt x="67" y="76"/>
                  </a:cubicBezTo>
                  <a:cubicBezTo>
                    <a:pt x="75" y="83"/>
                    <a:pt x="75" y="83"/>
                    <a:pt x="75" y="83"/>
                  </a:cubicBezTo>
                  <a:cubicBezTo>
                    <a:pt x="83" y="75"/>
                    <a:pt x="83" y="75"/>
                    <a:pt x="83" y="75"/>
                  </a:cubicBezTo>
                  <a:cubicBezTo>
                    <a:pt x="76" y="67"/>
                    <a:pt x="76" y="67"/>
                    <a:pt x="76" y="67"/>
                  </a:cubicBezTo>
                  <a:cubicBezTo>
                    <a:pt x="75" y="66"/>
                    <a:pt x="75" y="65"/>
                    <a:pt x="75" y="65"/>
                  </a:cubicBezTo>
                  <a:cubicBezTo>
                    <a:pt x="77" y="62"/>
                    <a:pt x="79" y="56"/>
                    <a:pt x="79" y="54"/>
                  </a:cubicBezTo>
                  <a:cubicBezTo>
                    <a:pt x="79" y="53"/>
                    <a:pt x="80" y="52"/>
                    <a:pt x="81" y="52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81" y="44"/>
                    <a:pt x="81" y="44"/>
                    <a:pt x="81" y="44"/>
                  </a:cubicBezTo>
                  <a:cubicBezTo>
                    <a:pt x="80" y="44"/>
                    <a:pt x="79" y="43"/>
                    <a:pt x="79" y="42"/>
                  </a:cubicBezTo>
                  <a:cubicBezTo>
                    <a:pt x="79" y="41"/>
                    <a:pt x="78" y="38"/>
                    <a:pt x="77" y="36"/>
                  </a:cubicBezTo>
                  <a:cubicBezTo>
                    <a:pt x="77" y="35"/>
                    <a:pt x="77" y="33"/>
                    <a:pt x="78" y="33"/>
                  </a:cubicBezTo>
                  <a:cubicBezTo>
                    <a:pt x="79" y="33"/>
                    <a:pt x="81" y="33"/>
                    <a:pt x="81" y="34"/>
                  </a:cubicBezTo>
                  <a:cubicBezTo>
                    <a:pt x="82" y="36"/>
                    <a:pt x="82" y="38"/>
                    <a:pt x="83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5" y="40"/>
                    <a:pt x="96" y="41"/>
                    <a:pt x="96" y="42"/>
                  </a:cubicBezTo>
                  <a:cubicBezTo>
                    <a:pt x="96" y="54"/>
                    <a:pt x="96" y="54"/>
                    <a:pt x="96" y="54"/>
                  </a:cubicBezTo>
                  <a:cubicBezTo>
                    <a:pt x="96" y="55"/>
                    <a:pt x="95" y="56"/>
                    <a:pt x="94" y="56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9"/>
                    <a:pt x="81" y="63"/>
                    <a:pt x="79" y="65"/>
                  </a:cubicBezTo>
                  <a:cubicBezTo>
                    <a:pt x="88" y="73"/>
                    <a:pt x="88" y="73"/>
                    <a:pt x="88" y="73"/>
                  </a:cubicBezTo>
                  <a:cubicBezTo>
                    <a:pt x="88" y="74"/>
                    <a:pt x="88" y="76"/>
                    <a:pt x="88" y="76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4" y="88"/>
                    <a:pt x="73" y="88"/>
                  </a:cubicBezTo>
                  <a:cubicBezTo>
                    <a:pt x="65" y="79"/>
                    <a:pt x="65" y="79"/>
                    <a:pt x="65" y="79"/>
                  </a:cubicBezTo>
                  <a:cubicBezTo>
                    <a:pt x="63" y="81"/>
                    <a:pt x="59" y="82"/>
                    <a:pt x="56" y="83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5"/>
                    <a:pt x="55" y="96"/>
                    <a:pt x="54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  <p:sp>
          <p:nvSpPr>
            <p:cNvPr id="79" name="Freeform 102">
              <a:extLst>
                <a:ext uri="{FF2B5EF4-FFF2-40B4-BE49-F238E27FC236}">
                  <a16:creationId xmlns:a16="http://schemas.microsoft.com/office/drawing/2014/main" id="{0BA422B1-55C3-457E-BD46-1104FD05C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8701" y="2376488"/>
              <a:ext cx="255588" cy="231775"/>
            </a:xfrm>
            <a:custGeom>
              <a:avLst/>
              <a:gdLst>
                <a:gd name="T0" fmla="*/ 18 w 66"/>
                <a:gd name="T1" fmla="*/ 60 h 60"/>
                <a:gd name="T2" fmla="*/ 17 w 66"/>
                <a:gd name="T3" fmla="*/ 59 h 60"/>
                <a:gd name="T4" fmla="*/ 1 w 66"/>
                <a:gd name="T5" fmla="*/ 41 h 60"/>
                <a:gd name="T6" fmla="*/ 1 w 66"/>
                <a:gd name="T7" fmla="*/ 39 h 60"/>
                <a:gd name="T8" fmla="*/ 3 w 66"/>
                <a:gd name="T9" fmla="*/ 39 h 60"/>
                <a:gd name="T10" fmla="*/ 18 w 66"/>
                <a:gd name="T11" fmla="*/ 55 h 60"/>
                <a:gd name="T12" fmla="*/ 62 w 66"/>
                <a:gd name="T13" fmla="*/ 1 h 60"/>
                <a:gd name="T14" fmla="*/ 65 w 66"/>
                <a:gd name="T15" fmla="*/ 0 h 60"/>
                <a:gd name="T16" fmla="*/ 66 w 66"/>
                <a:gd name="T17" fmla="*/ 3 h 60"/>
                <a:gd name="T18" fmla="*/ 20 w 66"/>
                <a:gd name="T19" fmla="*/ 59 h 60"/>
                <a:gd name="T20" fmla="*/ 18 w 66"/>
                <a:gd name="T21" fmla="*/ 60 h 60"/>
                <a:gd name="T22" fmla="*/ 18 w 66"/>
                <a:gd name="T23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6" h="60">
                  <a:moveTo>
                    <a:pt x="18" y="60"/>
                  </a:moveTo>
                  <a:cubicBezTo>
                    <a:pt x="17" y="60"/>
                    <a:pt x="17" y="60"/>
                    <a:pt x="17" y="59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1"/>
                    <a:pt x="0" y="39"/>
                    <a:pt x="1" y="39"/>
                  </a:cubicBezTo>
                  <a:cubicBezTo>
                    <a:pt x="1" y="38"/>
                    <a:pt x="3" y="38"/>
                    <a:pt x="3" y="39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0"/>
                    <a:pt x="64" y="0"/>
                    <a:pt x="65" y="0"/>
                  </a:cubicBezTo>
                  <a:cubicBezTo>
                    <a:pt x="66" y="1"/>
                    <a:pt x="66" y="2"/>
                    <a:pt x="66" y="3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19" y="60"/>
                    <a:pt x="19" y="60"/>
                    <a:pt x="18" y="60"/>
                  </a:cubicBezTo>
                  <a:cubicBezTo>
                    <a:pt x="18" y="60"/>
                    <a:pt x="18" y="60"/>
                    <a:pt x="18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sz="3600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286" name="Group 285">
            <a:extLst>
              <a:ext uri="{FF2B5EF4-FFF2-40B4-BE49-F238E27FC236}">
                <a16:creationId xmlns:a16="http://schemas.microsoft.com/office/drawing/2014/main" id="{AF6B0351-B863-4E1F-AF66-849517DB7CF9}"/>
              </a:ext>
            </a:extLst>
          </p:cNvPr>
          <p:cNvGrpSpPr/>
          <p:nvPr/>
        </p:nvGrpSpPr>
        <p:grpSpPr>
          <a:xfrm>
            <a:off x="8395036" y="3017877"/>
            <a:ext cx="2392295" cy="801375"/>
            <a:chOff x="1647268" y="3210208"/>
            <a:chExt cx="2263050" cy="758080"/>
          </a:xfrm>
        </p:grpSpPr>
        <p:sp>
          <p:nvSpPr>
            <p:cNvPr id="287" name="TextBox 286">
              <a:extLst>
                <a:ext uri="{FF2B5EF4-FFF2-40B4-BE49-F238E27FC236}">
                  <a16:creationId xmlns:a16="http://schemas.microsoft.com/office/drawing/2014/main" id="{0AAEC570-19EA-49C7-892A-6FDE5DD8E5DF}"/>
                </a:ext>
              </a:extLst>
            </p:cNvPr>
            <p:cNvSpPr txBox="1"/>
            <p:nvPr/>
          </p:nvSpPr>
          <p:spPr>
            <a:xfrm>
              <a:off x="1647268" y="3210208"/>
              <a:ext cx="2157891" cy="494952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>
                <a:defRPr/>
              </a:pPr>
              <a:r>
                <a:rPr lang="en-US" sz="1600" b="1" kern="0" dirty="0">
                  <a:solidFill>
                    <a:schemeClr val="accent1">
                      <a:lumMod val="75000"/>
                    </a:schemeClr>
                  </a:solidFill>
                </a:rPr>
                <a:t>Requirement to Collection</a:t>
              </a:r>
            </a:p>
            <a:p>
              <a:pPr>
                <a:defRPr/>
              </a:pPr>
              <a:endParaRPr lang="en-US" b="1" kern="0" dirty="0">
                <a:solidFill>
                  <a:schemeClr val="bg2"/>
                </a:solidFill>
              </a:endParaRPr>
            </a:p>
          </p:txBody>
        </p:sp>
        <p:sp>
          <p:nvSpPr>
            <p:cNvPr id="288" name="TextBox 287">
              <a:extLst>
                <a:ext uri="{FF2B5EF4-FFF2-40B4-BE49-F238E27FC236}">
                  <a16:creationId xmlns:a16="http://schemas.microsoft.com/office/drawing/2014/main" id="{2B448B0F-749F-4CBB-A410-DACE8FC19087}"/>
                </a:ext>
              </a:extLst>
            </p:cNvPr>
            <p:cNvSpPr txBox="1"/>
            <p:nvPr/>
          </p:nvSpPr>
          <p:spPr>
            <a:xfrm>
              <a:off x="1647269" y="3444220"/>
              <a:ext cx="2263049" cy="524068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What data do I need. 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Where is data source.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How to get the data.</a:t>
              </a:r>
            </a:p>
          </p:txBody>
        </p:sp>
      </p:grpSp>
      <p:grpSp>
        <p:nvGrpSpPr>
          <p:cNvPr id="289" name="Group 288">
            <a:extLst>
              <a:ext uri="{FF2B5EF4-FFF2-40B4-BE49-F238E27FC236}">
                <a16:creationId xmlns:a16="http://schemas.microsoft.com/office/drawing/2014/main" id="{8ECCCFFE-3199-4F1F-B954-D4B9673A1210}"/>
              </a:ext>
            </a:extLst>
          </p:cNvPr>
          <p:cNvGrpSpPr/>
          <p:nvPr/>
        </p:nvGrpSpPr>
        <p:grpSpPr>
          <a:xfrm>
            <a:off x="1318287" y="5299306"/>
            <a:ext cx="2967274" cy="801373"/>
            <a:chOff x="1647269" y="3210209"/>
            <a:chExt cx="2263049" cy="758079"/>
          </a:xfrm>
        </p:grpSpPr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C9CF99E1-6D81-4D02-81DC-4491830D7678}"/>
                </a:ext>
              </a:extLst>
            </p:cNvPr>
            <p:cNvSpPr txBox="1"/>
            <p:nvPr/>
          </p:nvSpPr>
          <p:spPr>
            <a:xfrm>
              <a:off x="1647269" y="3210209"/>
              <a:ext cx="2031823" cy="232919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>
                <a:defRPr/>
              </a:pPr>
              <a:r>
                <a:rPr lang="en-US" sz="1600" b="1" kern="0" dirty="0">
                  <a:solidFill>
                    <a:schemeClr val="accent2">
                      <a:lumMod val="75000"/>
                    </a:schemeClr>
                  </a:solidFill>
                </a:rPr>
                <a:t>Modelling to Evaluation</a:t>
              </a:r>
            </a:p>
          </p:txBody>
        </p:sp>
        <p:sp>
          <p:nvSpPr>
            <p:cNvPr id="291" name="TextBox 290">
              <a:extLst>
                <a:ext uri="{FF2B5EF4-FFF2-40B4-BE49-F238E27FC236}">
                  <a16:creationId xmlns:a16="http://schemas.microsoft.com/office/drawing/2014/main" id="{DA9AD46D-77FC-4C24-9408-1FFB561E49EB}"/>
                </a:ext>
              </a:extLst>
            </p:cNvPr>
            <p:cNvSpPr txBox="1"/>
            <p:nvPr/>
          </p:nvSpPr>
          <p:spPr>
            <a:xfrm>
              <a:off x="1647269" y="3444220"/>
              <a:ext cx="2263049" cy="524068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What training set for predictive modelling 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Which algorithms will be used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Which way to visualize data</a:t>
              </a:r>
            </a:p>
          </p:txBody>
        </p:sp>
      </p:grpSp>
      <p:grpSp>
        <p:nvGrpSpPr>
          <p:cNvPr id="292" name="Group 291">
            <a:extLst>
              <a:ext uri="{FF2B5EF4-FFF2-40B4-BE49-F238E27FC236}">
                <a16:creationId xmlns:a16="http://schemas.microsoft.com/office/drawing/2014/main" id="{D99F4B4F-D0B7-44EE-B822-32F08A9FCC02}"/>
              </a:ext>
            </a:extLst>
          </p:cNvPr>
          <p:cNvGrpSpPr/>
          <p:nvPr/>
        </p:nvGrpSpPr>
        <p:grpSpPr>
          <a:xfrm>
            <a:off x="7899000" y="5299306"/>
            <a:ext cx="3370980" cy="801373"/>
            <a:chOff x="1647268" y="3210209"/>
            <a:chExt cx="2372767" cy="758079"/>
          </a:xfrm>
        </p:grpSpPr>
        <p:sp>
          <p:nvSpPr>
            <p:cNvPr id="293" name="TextBox 292">
              <a:extLst>
                <a:ext uri="{FF2B5EF4-FFF2-40B4-BE49-F238E27FC236}">
                  <a16:creationId xmlns:a16="http://schemas.microsoft.com/office/drawing/2014/main" id="{9D3136B5-D07E-431C-939F-C8D7A6BBA2BD}"/>
                </a:ext>
              </a:extLst>
            </p:cNvPr>
            <p:cNvSpPr txBox="1"/>
            <p:nvPr/>
          </p:nvSpPr>
          <p:spPr>
            <a:xfrm>
              <a:off x="1647268" y="3210209"/>
              <a:ext cx="2372767" cy="465839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>
                <a:defRPr/>
              </a:pPr>
              <a:r>
                <a:rPr lang="en-US" sz="1600" b="1" kern="0" dirty="0">
                  <a:solidFill>
                    <a:schemeClr val="accent1">
                      <a:lumMod val="75000"/>
                    </a:schemeClr>
                  </a:solidFill>
                </a:rPr>
                <a:t>Understanding to Preparation</a:t>
              </a:r>
            </a:p>
          </p:txBody>
        </p:sp>
        <p:sp>
          <p:nvSpPr>
            <p:cNvPr id="294" name="TextBox 293">
              <a:extLst>
                <a:ext uri="{FF2B5EF4-FFF2-40B4-BE49-F238E27FC236}">
                  <a16:creationId xmlns:a16="http://schemas.microsoft.com/office/drawing/2014/main" id="{94D19835-28EE-4359-AF21-5205FA0A74E3}"/>
                </a:ext>
              </a:extLst>
            </p:cNvPr>
            <p:cNvSpPr txBox="1"/>
            <p:nvPr/>
          </p:nvSpPr>
          <p:spPr>
            <a:xfrm>
              <a:off x="1647269" y="3444220"/>
              <a:ext cx="2263049" cy="524068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Has seeking clarification been done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Is collected data representative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Which analytic approaches will be applied.</a:t>
              </a:r>
            </a:p>
          </p:txBody>
        </p:sp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D0719BDC-1FD3-4334-AA5F-07D49505A153}"/>
              </a:ext>
            </a:extLst>
          </p:cNvPr>
          <p:cNvGrpSpPr/>
          <p:nvPr/>
        </p:nvGrpSpPr>
        <p:grpSpPr>
          <a:xfrm>
            <a:off x="4587339" y="840137"/>
            <a:ext cx="2392294" cy="801381"/>
            <a:chOff x="1647269" y="3210202"/>
            <a:chExt cx="2263049" cy="758085"/>
          </a:xfrm>
        </p:grpSpPr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76E6DDC7-562E-4363-98D2-B45D59775EFF}"/>
                </a:ext>
              </a:extLst>
            </p:cNvPr>
            <p:cNvSpPr txBox="1"/>
            <p:nvPr/>
          </p:nvSpPr>
          <p:spPr>
            <a:xfrm>
              <a:off x="1647269" y="3210202"/>
              <a:ext cx="2180520" cy="232919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>
                <a:defRPr/>
              </a:pPr>
              <a:r>
                <a:rPr lang="en-US" sz="1600" b="1" kern="0" dirty="0">
                  <a:solidFill>
                    <a:schemeClr val="tx2"/>
                  </a:solidFill>
                </a:rPr>
                <a:t>Problem to Approach</a:t>
              </a:r>
            </a:p>
          </p:txBody>
        </p:sp>
        <p:sp>
          <p:nvSpPr>
            <p:cNvPr id="297" name="TextBox 296">
              <a:extLst>
                <a:ext uri="{FF2B5EF4-FFF2-40B4-BE49-F238E27FC236}">
                  <a16:creationId xmlns:a16="http://schemas.microsoft.com/office/drawing/2014/main" id="{FFAB6DD6-229B-490B-8F64-096E9578FFB0}"/>
                </a:ext>
              </a:extLst>
            </p:cNvPr>
            <p:cNvSpPr txBox="1"/>
            <p:nvPr/>
          </p:nvSpPr>
          <p:spPr>
            <a:xfrm>
              <a:off x="1647269" y="3444220"/>
              <a:ext cx="2263049" cy="524067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What problem trying to resolve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Can we get the data</a:t>
              </a:r>
            </a:p>
            <a:p>
              <a:pPr marL="171450" indent="-171450">
                <a:buFont typeface="Arial" panose="020B0604020202020204" pitchFamily="34" charset="0"/>
                <a:buChar char="›"/>
                <a:defRPr/>
              </a:pPr>
              <a:r>
                <a:rPr lang="en-US" sz="1200" kern="0" dirty="0">
                  <a:solidFill>
                    <a:srgbClr val="000000"/>
                  </a:solidFill>
                </a:rPr>
                <a:t>How to use data</a:t>
              </a:r>
            </a:p>
          </p:txBody>
        </p:sp>
      </p:grpSp>
      <p:sp>
        <p:nvSpPr>
          <p:cNvPr id="298" name="TextBox 297">
            <a:extLst>
              <a:ext uri="{FF2B5EF4-FFF2-40B4-BE49-F238E27FC236}">
                <a16:creationId xmlns:a16="http://schemas.microsoft.com/office/drawing/2014/main" id="{F631596D-D05D-4C38-AB5B-E86C50355D97}"/>
              </a:ext>
            </a:extLst>
          </p:cNvPr>
          <p:cNvSpPr txBox="1"/>
          <p:nvPr/>
        </p:nvSpPr>
        <p:spPr>
          <a:xfrm rot="19623562">
            <a:off x="3821400" y="2171334"/>
            <a:ext cx="2045093" cy="106242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872413"/>
              </a:avLst>
            </a:prstTxWarp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Feedback and Improvement</a:t>
            </a:r>
          </a:p>
        </p:txBody>
      </p:sp>
      <p:sp>
        <p:nvSpPr>
          <p:cNvPr id="299" name="TextBox 298">
            <a:extLst>
              <a:ext uri="{FF2B5EF4-FFF2-40B4-BE49-F238E27FC236}">
                <a16:creationId xmlns:a16="http://schemas.microsoft.com/office/drawing/2014/main" id="{F20B3F8F-7700-49F3-8D13-E9267F15283F}"/>
              </a:ext>
            </a:extLst>
          </p:cNvPr>
          <p:cNvSpPr txBox="1"/>
          <p:nvPr/>
        </p:nvSpPr>
        <p:spPr>
          <a:xfrm rot="2138097">
            <a:off x="5701168" y="2168535"/>
            <a:ext cx="2045093" cy="106242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872413"/>
              </a:avLst>
            </a:prstTxWarp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Discover problem</a:t>
            </a:r>
          </a:p>
        </p:txBody>
      </p:sp>
      <p:sp>
        <p:nvSpPr>
          <p:cNvPr id="300" name="TextBox 299">
            <a:extLst>
              <a:ext uri="{FF2B5EF4-FFF2-40B4-BE49-F238E27FC236}">
                <a16:creationId xmlns:a16="http://schemas.microsoft.com/office/drawing/2014/main" id="{E26263E4-893F-4DB8-9516-2E19A5959461}"/>
              </a:ext>
            </a:extLst>
          </p:cNvPr>
          <p:cNvSpPr txBox="1"/>
          <p:nvPr/>
        </p:nvSpPr>
        <p:spPr>
          <a:xfrm rot="15038144">
            <a:off x="3161694" y="4034844"/>
            <a:ext cx="2045093" cy="106242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872413"/>
              </a:avLst>
            </a:prstTxWarp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Apply Analytic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approch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9B3F99FA-0903-4646-A167-8434685BCFFE}"/>
              </a:ext>
            </a:extLst>
          </p:cNvPr>
          <p:cNvSpPr txBox="1"/>
          <p:nvPr/>
        </p:nvSpPr>
        <p:spPr>
          <a:xfrm rot="10800000">
            <a:off x="4748747" y="5146995"/>
            <a:ext cx="2045093" cy="106242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872413"/>
              </a:avLst>
            </a:prstTxWarp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Preparing Data</a:t>
            </a:r>
          </a:p>
        </p:txBody>
      </p:sp>
      <p:sp>
        <p:nvSpPr>
          <p:cNvPr id="302" name="TextBox 301">
            <a:extLst>
              <a:ext uri="{FF2B5EF4-FFF2-40B4-BE49-F238E27FC236}">
                <a16:creationId xmlns:a16="http://schemas.microsoft.com/office/drawing/2014/main" id="{FBCE2355-808B-4BC1-8B8E-4D7B54CD13C3}"/>
              </a:ext>
            </a:extLst>
          </p:cNvPr>
          <p:cNvSpPr txBox="1"/>
          <p:nvPr/>
        </p:nvSpPr>
        <p:spPr>
          <a:xfrm rot="6470216">
            <a:off x="6330409" y="4038994"/>
            <a:ext cx="2045093" cy="106242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872413"/>
              </a:avLst>
            </a:prstTxWarp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Building on understanding</a:t>
            </a:r>
          </a:p>
        </p:txBody>
      </p:sp>
      <p:sp>
        <p:nvSpPr>
          <p:cNvPr id="104" name="Title 5">
            <a:extLst>
              <a:ext uri="{FF2B5EF4-FFF2-40B4-BE49-F238E27FC236}">
                <a16:creationId xmlns:a16="http://schemas.microsoft.com/office/drawing/2014/main" id="{6A82E2C1-DFF3-418B-A511-392DFB62B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/>
              <a:t>Five Aspects in Methodology</a:t>
            </a:r>
          </a:p>
        </p:txBody>
      </p:sp>
    </p:spTree>
    <p:extLst>
      <p:ext uri="{BB962C8B-B14F-4D97-AF65-F5344CB8AC3E}">
        <p14:creationId xmlns:p14="http://schemas.microsoft.com/office/powerpoint/2010/main" val="4048028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amuel-zeller-34751-unsplash.jpg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1" r="13849" b="17306"/>
          <a:stretch/>
        </p:blipFill>
        <p:spPr>
          <a:xfrm>
            <a:off x="0" y="0"/>
            <a:ext cx="5969000" cy="6858000"/>
          </a:xfrm>
          <a:prstGeom prst="rect">
            <a:avLst/>
          </a:prstGeom>
        </p:spPr>
      </p:pic>
      <p:pic>
        <p:nvPicPr>
          <p:cNvPr id="6" name="Picture 5" descr="Untitled-1.psd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1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864908" y="368323"/>
            <a:ext cx="4735413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400" dirty="0">
                <a:latin typeface="Century Gothic"/>
                <a:cs typeface="Century Gothic"/>
              </a:rPr>
              <a:t>Content</a:t>
            </a:r>
          </a:p>
        </p:txBody>
      </p:sp>
      <p:sp>
        <p:nvSpPr>
          <p:cNvPr id="25" name="Oval 24"/>
          <p:cNvSpPr/>
          <p:nvPr/>
        </p:nvSpPr>
        <p:spPr>
          <a:xfrm>
            <a:off x="7403419" y="1527750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51913" y="1581285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Project Introductions</a:t>
            </a:r>
          </a:p>
        </p:txBody>
      </p:sp>
      <p:sp>
        <p:nvSpPr>
          <p:cNvPr id="29" name="Oval 28"/>
          <p:cNvSpPr/>
          <p:nvPr/>
        </p:nvSpPr>
        <p:spPr>
          <a:xfrm>
            <a:off x="7403419" y="2477649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051913" y="255211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Data Descriptions</a:t>
            </a:r>
          </a:p>
        </p:txBody>
      </p:sp>
      <p:sp>
        <p:nvSpPr>
          <p:cNvPr id="32" name="Oval 31"/>
          <p:cNvSpPr/>
          <p:nvPr/>
        </p:nvSpPr>
        <p:spPr>
          <a:xfrm>
            <a:off x="7403419" y="3434531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051913" y="3481083"/>
            <a:ext cx="4375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Methodology</a:t>
            </a:r>
          </a:p>
        </p:txBody>
      </p:sp>
      <p:sp>
        <p:nvSpPr>
          <p:cNvPr id="35" name="Oval 34"/>
          <p:cNvSpPr/>
          <p:nvPr/>
        </p:nvSpPr>
        <p:spPr>
          <a:xfrm>
            <a:off x="7403419" y="4353732"/>
            <a:ext cx="566990" cy="5669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051913" y="440726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Century Gothic"/>
                <a:cs typeface="Century Gothic"/>
              </a:rPr>
              <a:t>Tools and Process</a:t>
            </a:r>
          </a:p>
        </p:txBody>
      </p:sp>
      <p:grpSp>
        <p:nvGrpSpPr>
          <p:cNvPr id="9" name="Group 8"/>
          <p:cNvGrpSpPr/>
          <p:nvPr/>
        </p:nvGrpSpPr>
        <p:grpSpPr>
          <a:xfrm flipH="1">
            <a:off x="-3518479" y="-1606646"/>
            <a:ext cx="10434162" cy="10434162"/>
            <a:chOff x="5081285" y="-1788081"/>
            <a:chExt cx="10434162" cy="10434162"/>
          </a:xfrm>
        </p:grpSpPr>
        <p:sp>
          <p:nvSpPr>
            <p:cNvPr id="23" name="Oval 22"/>
            <p:cNvSpPr/>
            <p:nvPr/>
          </p:nvSpPr>
          <p:spPr>
            <a:xfrm>
              <a:off x="5081285" y="2746472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solidFill>
                <a:srgbClr val="00A5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  <p:sp>
          <p:nvSpPr>
            <p:cNvPr id="19" name="Arc 18"/>
            <p:cNvSpPr/>
            <p:nvPr/>
          </p:nvSpPr>
          <p:spPr>
            <a:xfrm>
              <a:off x="5081285" y="-1788081"/>
              <a:ext cx="10434162" cy="10434162"/>
            </a:xfrm>
            <a:prstGeom prst="arc">
              <a:avLst>
                <a:gd name="adj1" fmla="val 11234594"/>
                <a:gd name="adj2" fmla="val 13442875"/>
              </a:avLst>
            </a:prstGeom>
            <a:ln>
              <a:solidFill>
                <a:srgbClr val="00A5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 flipH="1">
            <a:off x="-1918886" y="-634749"/>
            <a:ext cx="8207966" cy="8127498"/>
            <a:chOff x="5737460" y="-634749"/>
            <a:chExt cx="8207966" cy="8127498"/>
          </a:xfrm>
        </p:grpSpPr>
        <p:sp>
          <p:nvSpPr>
            <p:cNvPr id="21" name="Oval 20"/>
            <p:cNvSpPr/>
            <p:nvPr/>
          </p:nvSpPr>
          <p:spPr>
            <a:xfrm>
              <a:off x="5937452" y="2252307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entury Gothic"/>
                <a:cs typeface="Century Gothic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737460" y="-634749"/>
              <a:ext cx="8207966" cy="8127498"/>
              <a:chOff x="5737460" y="-634749"/>
              <a:chExt cx="8207966" cy="8127498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5817928" y="-634749"/>
                <a:ext cx="8127498" cy="8127498"/>
                <a:chOff x="5817928" y="-634749"/>
                <a:chExt cx="8127498" cy="8127498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3FA597-E08C-4939-81BB-DA080539A0E2}"/>
                    </a:ext>
                  </a:extLst>
                </p:cNvPr>
                <p:cNvSpPr/>
                <p:nvPr/>
              </p:nvSpPr>
              <p:spPr>
                <a:xfrm>
                  <a:off x="6211382" y="1444519"/>
                  <a:ext cx="160935" cy="16093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rgbClr val="00A5D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  <p:sp>
              <p:nvSpPr>
                <p:cNvPr id="18" name="Arc 17"/>
                <p:cNvSpPr/>
                <p:nvPr/>
              </p:nvSpPr>
              <p:spPr>
                <a:xfrm>
                  <a:off x="5817928" y="-634749"/>
                  <a:ext cx="8127498" cy="8127498"/>
                </a:xfrm>
                <a:prstGeom prst="arc">
                  <a:avLst>
                    <a:gd name="adj1" fmla="val 6981194"/>
                    <a:gd name="adj2" fmla="val 12419383"/>
                  </a:avLst>
                </a:prstGeom>
                <a:ln>
                  <a:solidFill>
                    <a:schemeClr val="accent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</p:grp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E891CAF4-6A10-47B4-A278-2F546B0332D7}"/>
                  </a:ext>
                </a:extLst>
              </p:cNvPr>
              <p:cNvSpPr/>
              <p:nvPr/>
            </p:nvSpPr>
            <p:spPr>
              <a:xfrm>
                <a:off x="5737460" y="3179933"/>
                <a:ext cx="160935" cy="16093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00A5D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entury Gothic"/>
                  <a:cs typeface="Century Gothic"/>
                </a:endParaRPr>
              </a:p>
            </p:txBody>
          </p:sp>
        </p:grpSp>
      </p:grpSp>
      <p:sp>
        <p:nvSpPr>
          <p:cNvPr id="27" name="Oval 26"/>
          <p:cNvSpPr/>
          <p:nvPr/>
        </p:nvSpPr>
        <p:spPr>
          <a:xfrm>
            <a:off x="7399515" y="5248576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048009" y="5302111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entury Gothic"/>
                <a:cs typeface="Century Gothic"/>
              </a:rPr>
              <a:t>Conclusion and Improvement</a:t>
            </a:r>
          </a:p>
        </p:txBody>
      </p:sp>
    </p:spTree>
    <p:extLst>
      <p:ext uri="{BB962C8B-B14F-4D97-AF65-F5344CB8AC3E}">
        <p14:creationId xmlns:p14="http://schemas.microsoft.com/office/powerpoint/2010/main" val="3217529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9" grpId="0" animBg="1"/>
      <p:bldP spid="30" grpId="0"/>
      <p:bldP spid="32" grpId="0" animBg="1"/>
      <p:bldP spid="33" grpId="0"/>
      <p:bldP spid="35" grpId="0" animBg="1"/>
      <p:bldP spid="36" grpId="0"/>
      <p:bldP spid="27" grpId="0" animBg="1"/>
      <p:bldP spid="2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D4C97C-61AD-C646-BC37-87DBA4661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F3ECF-9E90-4339-A08B-90B4B7A7F027}" type="slidenum">
              <a:rPr lang="en-US" smtClean="0"/>
              <a:t>13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DFDD07-490B-6E46-AD79-3654A2589A74}"/>
              </a:ext>
            </a:extLst>
          </p:cNvPr>
          <p:cNvSpPr txBox="1"/>
          <p:nvPr/>
        </p:nvSpPr>
        <p:spPr>
          <a:xfrm>
            <a:off x="777240" y="514350"/>
            <a:ext cx="10561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entury Gothic" panose="020B0502020202020204" pitchFamily="34" charset="0"/>
              </a:rPr>
              <a:t>Tools and Process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35B50E-87A2-D24D-8AC7-90D046E93BEE}"/>
              </a:ext>
            </a:extLst>
          </p:cNvPr>
          <p:cNvSpPr txBox="1"/>
          <p:nvPr/>
        </p:nvSpPr>
        <p:spPr>
          <a:xfrm>
            <a:off x="868680" y="1954530"/>
            <a:ext cx="10398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is project uses the Jupyter Notebook for development IDE using Python programming as well as data science libraries, </a:t>
            </a:r>
            <a:r>
              <a:rPr lang="en-US" dirty="0" err="1"/>
              <a:t>ie</a:t>
            </a:r>
            <a:r>
              <a:rPr lang="en-US" dirty="0"/>
              <a:t>, pandas, matplotlib, seaborn,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414BD1-529D-7149-9F97-C3A5CE703CFA}"/>
              </a:ext>
            </a:extLst>
          </p:cNvPr>
          <p:cNvSpPr txBox="1"/>
          <p:nvPr/>
        </p:nvSpPr>
        <p:spPr>
          <a:xfrm>
            <a:off x="883920" y="2804160"/>
            <a:ext cx="1039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 sources are collected from data providers on public data repositories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523D67-2735-194E-955D-782119C17FA3}"/>
              </a:ext>
            </a:extLst>
          </p:cNvPr>
          <p:cNvSpPr txBox="1"/>
          <p:nvPr/>
        </p:nvSpPr>
        <p:spPr>
          <a:xfrm>
            <a:off x="876300" y="3356610"/>
            <a:ext cx="1039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Identifying the necessary data contents, format from initial data collection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810CB-BBA2-B24B-9C4E-BFF83F2974CF}"/>
              </a:ext>
            </a:extLst>
          </p:cNvPr>
          <p:cNvSpPr txBox="1"/>
          <p:nvPr/>
        </p:nvSpPr>
        <p:spPr>
          <a:xfrm>
            <a:off x="891540" y="4434840"/>
            <a:ext cx="1039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Conduct statistical analysis and descriptive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85C9CD-1136-9A45-82C9-C62AF7E923DC}"/>
              </a:ext>
            </a:extLst>
          </p:cNvPr>
          <p:cNvSpPr txBox="1"/>
          <p:nvPr/>
        </p:nvSpPr>
        <p:spPr>
          <a:xfrm>
            <a:off x="895350" y="5684520"/>
            <a:ext cx="1039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Using visualization libraries for better insights about the data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E3659-9E58-4A44-9CAD-3471042025D8}"/>
              </a:ext>
            </a:extLst>
          </p:cNvPr>
          <p:cNvSpPr txBox="1"/>
          <p:nvPr/>
        </p:nvSpPr>
        <p:spPr>
          <a:xfrm>
            <a:off x="868680" y="3886200"/>
            <a:ext cx="1039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Leverage Foursquare API to access location 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F3C348-93D7-A845-979D-44E00628AE7B}"/>
              </a:ext>
            </a:extLst>
          </p:cNvPr>
          <p:cNvSpPr txBox="1"/>
          <p:nvPr/>
        </p:nvSpPr>
        <p:spPr>
          <a:xfrm>
            <a:off x="895350" y="5044440"/>
            <a:ext cx="1039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Apply linear regression </a:t>
            </a:r>
            <a:r>
              <a:rPr lang="en-CA" dirty="0"/>
              <a:t>machine learning </a:t>
            </a:r>
            <a:r>
              <a:rPr lang="en-US" dirty="0"/>
              <a:t>algorithm</a:t>
            </a:r>
          </a:p>
        </p:txBody>
      </p:sp>
    </p:spTree>
    <p:extLst>
      <p:ext uri="{BB962C8B-B14F-4D97-AF65-F5344CB8AC3E}">
        <p14:creationId xmlns:p14="http://schemas.microsoft.com/office/powerpoint/2010/main" val="2623087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46931B7-B56C-9F45-A8BE-3EA4B3ACB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F3ECF-9E90-4339-A08B-90B4B7A7F027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F4C127-6DBF-F04A-A7A9-1CE61722923E}"/>
              </a:ext>
            </a:extLst>
          </p:cNvPr>
          <p:cNvSpPr txBox="1"/>
          <p:nvPr/>
        </p:nvSpPr>
        <p:spPr>
          <a:xfrm>
            <a:off x="2754630" y="171450"/>
            <a:ext cx="7048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Toronto neighborhood Data: including borough, geo location and address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21A2FF-408D-2441-B1BD-8BA66FCD1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693420"/>
            <a:ext cx="7124700" cy="2133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A6CB71-3638-8948-8841-D00B771B4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3282744"/>
            <a:ext cx="7124700" cy="357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69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F1BA1E-F8F9-0A45-BD90-806A5278BE7D}"/>
              </a:ext>
            </a:extLst>
          </p:cNvPr>
          <p:cNvSpPr txBox="1"/>
          <p:nvPr/>
        </p:nvSpPr>
        <p:spPr>
          <a:xfrm>
            <a:off x="526073" y="4756638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After done some data clean up, here we have nice Toronto Schools Data which is including name, geo location and address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1BA115-91A0-4949-9950-BD47A0F27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524544"/>
            <a:ext cx="11496821" cy="356401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68632CD-509C-B049-948B-C215E0491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C0F3ECF-9E90-4339-A08B-90B4B7A7F027}" type="slidenum">
              <a:rPr lang="en-US" sz="12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pPr algn="r">
                <a:spcAft>
                  <a:spcPts val="600"/>
                </a:spcAft>
              </a:pPr>
              <a:t>15</a:t>
            </a:fld>
            <a:endParaRPr lang="en-US" sz="1200" kern="1200">
              <a:solidFill>
                <a:srgbClr val="898989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1390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D1EA29-050E-8140-8341-368E4B37E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F3ECF-9E90-4339-A08B-90B4B7A7F027}" type="slidenum">
              <a:rPr lang="en-US" smtClean="0"/>
              <a:t>16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6C42BB-131C-4C41-8E59-C192EC9A6F7E}"/>
              </a:ext>
            </a:extLst>
          </p:cNvPr>
          <p:cNvSpPr txBox="1"/>
          <p:nvPr/>
        </p:nvSpPr>
        <p:spPr>
          <a:xfrm>
            <a:off x="720090" y="160020"/>
            <a:ext cx="1065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 clean up and re-order need to be done for Toronto Schools Ranking Data for Junior Elementary Schools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68D600-E499-FA42-AEB9-97859AC6E1F2}"/>
              </a:ext>
            </a:extLst>
          </p:cNvPr>
          <p:cNvSpPr txBox="1"/>
          <p:nvPr/>
        </p:nvSpPr>
        <p:spPr>
          <a:xfrm>
            <a:off x="3348990" y="3086100"/>
            <a:ext cx="5426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matplotlib for better insights of the average ranking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657328-9C5D-D249-AA17-D806BADEE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410" y="3403600"/>
            <a:ext cx="5448300" cy="3479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18C71F-746D-1842-8679-D6DFCF8497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646430"/>
            <a:ext cx="65532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587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D273F2F-2C5B-7042-8D6F-CCB3031DF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F3ECF-9E90-4339-A08B-90B4B7A7F027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B9147F-B2BD-9443-8468-FCDC53CEFE2C}"/>
              </a:ext>
            </a:extLst>
          </p:cNvPr>
          <p:cNvSpPr txBox="1"/>
          <p:nvPr/>
        </p:nvSpPr>
        <p:spPr>
          <a:xfrm>
            <a:off x="720090" y="160020"/>
            <a:ext cx="1065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Same activates of Data clean up and re-order for Toronto Schools Ranking Data for Senior Secondary Schools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E60817-057D-FA40-8750-101FE9F8D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700" y="572770"/>
            <a:ext cx="6070600" cy="203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43D86B5-8D9B-F947-8BC3-ABB08F1B3151}"/>
              </a:ext>
            </a:extLst>
          </p:cNvPr>
          <p:cNvSpPr txBox="1"/>
          <p:nvPr/>
        </p:nvSpPr>
        <p:spPr>
          <a:xfrm>
            <a:off x="1897380" y="2811780"/>
            <a:ext cx="8000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 matplotlib and seaborn to create plots for better insights of the average ranking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AA1E04-2D04-E346-BD8C-EF674BF1CE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40" y="3409950"/>
            <a:ext cx="4876800" cy="3238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4D2DFF9-9C52-6546-92D6-B5C519A5E1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0410" y="3181112"/>
            <a:ext cx="3692766" cy="368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0038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774E6E-BFB9-1442-9348-A395D8149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F3ECF-9E90-4339-A08B-90B4B7A7F027}" type="slidenum">
              <a:rPr lang="en-US" smtClean="0"/>
              <a:t>18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61A7D0-E6A9-E64C-8B66-3048E53F71B1}"/>
              </a:ext>
            </a:extLst>
          </p:cNvPr>
          <p:cNvSpPr txBox="1"/>
          <p:nvPr/>
        </p:nvSpPr>
        <p:spPr>
          <a:xfrm>
            <a:off x="685800" y="308610"/>
            <a:ext cx="10830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entury Gothic" panose="020B0502020202020204" pitchFamily="34" charset="0"/>
              </a:rPr>
              <a:t>We have our target schools. Now we need to find out the correlation data </a:t>
            </a:r>
          </a:p>
          <a:p>
            <a:pPr algn="ctr"/>
            <a:r>
              <a:rPr lang="en-US" sz="1600" dirty="0">
                <a:latin typeface="Century Gothic" panose="020B0502020202020204" pitchFamily="34" charset="0"/>
              </a:rPr>
              <a:t>- the neighborhood geo data for the conclusion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C19EAB-A21E-E542-BFF2-90D626006B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0250"/>
            <a:ext cx="12192000" cy="487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483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amuel-zeller-34751-unsplash.jpg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1" r="13849" b="17306"/>
          <a:stretch/>
        </p:blipFill>
        <p:spPr>
          <a:xfrm>
            <a:off x="0" y="0"/>
            <a:ext cx="5969000" cy="6858000"/>
          </a:xfrm>
          <a:prstGeom prst="rect">
            <a:avLst/>
          </a:prstGeom>
        </p:spPr>
      </p:pic>
      <p:pic>
        <p:nvPicPr>
          <p:cNvPr id="6" name="Picture 5" descr="Untitled-1.psd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1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864908" y="368323"/>
            <a:ext cx="4735413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400" dirty="0">
                <a:latin typeface="Century Gothic"/>
                <a:cs typeface="Century Gothic"/>
              </a:rPr>
              <a:t>Content</a:t>
            </a:r>
          </a:p>
        </p:txBody>
      </p:sp>
      <p:sp>
        <p:nvSpPr>
          <p:cNvPr id="25" name="Oval 24"/>
          <p:cNvSpPr/>
          <p:nvPr/>
        </p:nvSpPr>
        <p:spPr>
          <a:xfrm>
            <a:off x="7403419" y="1527750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51913" y="1581285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Project Introductions</a:t>
            </a:r>
          </a:p>
        </p:txBody>
      </p:sp>
      <p:sp>
        <p:nvSpPr>
          <p:cNvPr id="29" name="Oval 28"/>
          <p:cNvSpPr/>
          <p:nvPr/>
        </p:nvSpPr>
        <p:spPr>
          <a:xfrm>
            <a:off x="7403419" y="2477649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051913" y="255211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Data Descriptions</a:t>
            </a:r>
          </a:p>
        </p:txBody>
      </p:sp>
      <p:sp>
        <p:nvSpPr>
          <p:cNvPr id="32" name="Oval 31"/>
          <p:cNvSpPr/>
          <p:nvPr/>
        </p:nvSpPr>
        <p:spPr>
          <a:xfrm>
            <a:off x="7403419" y="3434531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051913" y="3481083"/>
            <a:ext cx="4375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Methodology</a:t>
            </a:r>
          </a:p>
        </p:txBody>
      </p:sp>
      <p:sp>
        <p:nvSpPr>
          <p:cNvPr id="35" name="Oval 34"/>
          <p:cNvSpPr/>
          <p:nvPr/>
        </p:nvSpPr>
        <p:spPr>
          <a:xfrm>
            <a:off x="7403419" y="4353732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051913" y="440726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Tools and Process</a:t>
            </a:r>
          </a:p>
        </p:txBody>
      </p:sp>
      <p:grpSp>
        <p:nvGrpSpPr>
          <p:cNvPr id="9" name="Group 8"/>
          <p:cNvGrpSpPr/>
          <p:nvPr/>
        </p:nvGrpSpPr>
        <p:grpSpPr>
          <a:xfrm flipH="1">
            <a:off x="-3518479" y="-1606646"/>
            <a:ext cx="10434162" cy="10434162"/>
            <a:chOff x="5081285" y="-1788081"/>
            <a:chExt cx="10434162" cy="10434162"/>
          </a:xfrm>
        </p:grpSpPr>
        <p:sp>
          <p:nvSpPr>
            <p:cNvPr id="23" name="Oval 22"/>
            <p:cNvSpPr/>
            <p:nvPr/>
          </p:nvSpPr>
          <p:spPr>
            <a:xfrm>
              <a:off x="5081285" y="2746472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solidFill>
                <a:srgbClr val="00A5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  <p:sp>
          <p:nvSpPr>
            <p:cNvPr id="19" name="Arc 18"/>
            <p:cNvSpPr/>
            <p:nvPr/>
          </p:nvSpPr>
          <p:spPr>
            <a:xfrm>
              <a:off x="5081285" y="-1788081"/>
              <a:ext cx="10434162" cy="10434162"/>
            </a:xfrm>
            <a:prstGeom prst="arc">
              <a:avLst>
                <a:gd name="adj1" fmla="val 11234594"/>
                <a:gd name="adj2" fmla="val 13442875"/>
              </a:avLst>
            </a:prstGeom>
            <a:ln>
              <a:solidFill>
                <a:srgbClr val="00A5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 flipH="1">
            <a:off x="-1918886" y="-634749"/>
            <a:ext cx="8207966" cy="8127498"/>
            <a:chOff x="5737460" y="-634749"/>
            <a:chExt cx="8207966" cy="8127498"/>
          </a:xfrm>
        </p:grpSpPr>
        <p:sp>
          <p:nvSpPr>
            <p:cNvPr id="21" name="Oval 20"/>
            <p:cNvSpPr/>
            <p:nvPr/>
          </p:nvSpPr>
          <p:spPr>
            <a:xfrm>
              <a:off x="5937452" y="2252307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entury Gothic"/>
                <a:cs typeface="Century Gothic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737460" y="-634749"/>
              <a:ext cx="8207966" cy="8127498"/>
              <a:chOff x="5737460" y="-634749"/>
              <a:chExt cx="8207966" cy="8127498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5817928" y="-634749"/>
                <a:ext cx="8127498" cy="8127498"/>
                <a:chOff x="5817928" y="-634749"/>
                <a:chExt cx="8127498" cy="8127498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3FA597-E08C-4939-81BB-DA080539A0E2}"/>
                    </a:ext>
                  </a:extLst>
                </p:cNvPr>
                <p:cNvSpPr/>
                <p:nvPr/>
              </p:nvSpPr>
              <p:spPr>
                <a:xfrm>
                  <a:off x="6211382" y="1444519"/>
                  <a:ext cx="160935" cy="16093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rgbClr val="00A5D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  <p:sp>
              <p:nvSpPr>
                <p:cNvPr id="18" name="Arc 17"/>
                <p:cNvSpPr/>
                <p:nvPr/>
              </p:nvSpPr>
              <p:spPr>
                <a:xfrm>
                  <a:off x="5817928" y="-634749"/>
                  <a:ext cx="8127498" cy="8127498"/>
                </a:xfrm>
                <a:prstGeom prst="arc">
                  <a:avLst>
                    <a:gd name="adj1" fmla="val 6981194"/>
                    <a:gd name="adj2" fmla="val 12419383"/>
                  </a:avLst>
                </a:prstGeom>
                <a:ln>
                  <a:solidFill>
                    <a:schemeClr val="accent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</p:grp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E891CAF4-6A10-47B4-A278-2F546B0332D7}"/>
                  </a:ext>
                </a:extLst>
              </p:cNvPr>
              <p:cNvSpPr/>
              <p:nvPr/>
            </p:nvSpPr>
            <p:spPr>
              <a:xfrm>
                <a:off x="5737460" y="3179933"/>
                <a:ext cx="160935" cy="16093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00A5D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entury Gothic"/>
                  <a:cs typeface="Century Gothic"/>
                </a:endParaRPr>
              </a:p>
            </p:txBody>
          </p:sp>
        </p:grpSp>
      </p:grpSp>
      <p:sp>
        <p:nvSpPr>
          <p:cNvPr id="27" name="Oval 26"/>
          <p:cNvSpPr/>
          <p:nvPr/>
        </p:nvSpPr>
        <p:spPr>
          <a:xfrm>
            <a:off x="7399515" y="5248576"/>
            <a:ext cx="566990" cy="5669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048009" y="5302111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Century Gothic"/>
                <a:cs typeface="Century Gothic"/>
              </a:rPr>
              <a:t>Conclusion and Improvement </a:t>
            </a:r>
          </a:p>
        </p:txBody>
      </p:sp>
    </p:spTree>
    <p:extLst>
      <p:ext uri="{BB962C8B-B14F-4D97-AF65-F5344CB8AC3E}">
        <p14:creationId xmlns:p14="http://schemas.microsoft.com/office/powerpoint/2010/main" val="1314434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9" grpId="0" animBg="1"/>
      <p:bldP spid="30" grpId="0"/>
      <p:bldP spid="32" grpId="0" animBg="1"/>
      <p:bldP spid="33" grpId="0"/>
      <p:bldP spid="35" grpId="0" animBg="1"/>
      <p:bldP spid="36" grpId="0"/>
      <p:bldP spid="27" grpId="0" animBg="1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amuel-zeller-34751-unsplash.jpg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1" r="13849" b="17306"/>
          <a:stretch/>
        </p:blipFill>
        <p:spPr>
          <a:xfrm>
            <a:off x="0" y="0"/>
            <a:ext cx="5969000" cy="6858000"/>
          </a:xfrm>
          <a:prstGeom prst="rect">
            <a:avLst/>
          </a:prstGeom>
        </p:spPr>
      </p:pic>
      <p:pic>
        <p:nvPicPr>
          <p:cNvPr id="6" name="Picture 5" descr="Untitled-1.psd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1"/>
          <a:stretch/>
        </p:blipFill>
        <p:spPr>
          <a:xfrm flipH="1">
            <a:off x="0" y="-20297"/>
            <a:ext cx="12192000" cy="685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864908" y="368323"/>
            <a:ext cx="4735413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400" dirty="0">
                <a:latin typeface="Century Gothic"/>
                <a:cs typeface="Century Gothic"/>
              </a:rPr>
              <a:t>Content</a:t>
            </a:r>
          </a:p>
        </p:txBody>
      </p:sp>
      <p:sp>
        <p:nvSpPr>
          <p:cNvPr id="25" name="Oval 24"/>
          <p:cNvSpPr/>
          <p:nvPr/>
        </p:nvSpPr>
        <p:spPr>
          <a:xfrm>
            <a:off x="7403419" y="1527750"/>
            <a:ext cx="566990" cy="5669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51913" y="1581285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Century Gothic"/>
                <a:cs typeface="Century Gothic"/>
              </a:rPr>
              <a:t>Project Introductions</a:t>
            </a:r>
          </a:p>
        </p:txBody>
      </p:sp>
      <p:sp>
        <p:nvSpPr>
          <p:cNvPr id="29" name="Oval 28"/>
          <p:cNvSpPr/>
          <p:nvPr/>
        </p:nvSpPr>
        <p:spPr>
          <a:xfrm>
            <a:off x="7403419" y="2477649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051913" y="255211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Data Descriptions</a:t>
            </a:r>
          </a:p>
        </p:txBody>
      </p:sp>
      <p:sp>
        <p:nvSpPr>
          <p:cNvPr id="32" name="Oval 31"/>
          <p:cNvSpPr/>
          <p:nvPr/>
        </p:nvSpPr>
        <p:spPr>
          <a:xfrm>
            <a:off x="7403419" y="3434531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051913" y="3481083"/>
            <a:ext cx="4375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Methodology</a:t>
            </a:r>
          </a:p>
        </p:txBody>
      </p:sp>
      <p:sp>
        <p:nvSpPr>
          <p:cNvPr id="35" name="Oval 34"/>
          <p:cNvSpPr/>
          <p:nvPr/>
        </p:nvSpPr>
        <p:spPr>
          <a:xfrm>
            <a:off x="7403419" y="4353732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051913" y="440726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entury Gothic"/>
                <a:cs typeface="Century Gothic"/>
              </a:rPr>
              <a:t>Tools and Process</a:t>
            </a:r>
          </a:p>
        </p:txBody>
      </p:sp>
      <p:grpSp>
        <p:nvGrpSpPr>
          <p:cNvPr id="9" name="Group 8"/>
          <p:cNvGrpSpPr/>
          <p:nvPr/>
        </p:nvGrpSpPr>
        <p:grpSpPr>
          <a:xfrm flipH="1">
            <a:off x="-3518479" y="-1606646"/>
            <a:ext cx="10434162" cy="10434162"/>
            <a:chOff x="5081285" y="-1788081"/>
            <a:chExt cx="10434162" cy="10434162"/>
          </a:xfrm>
        </p:grpSpPr>
        <p:sp>
          <p:nvSpPr>
            <p:cNvPr id="23" name="Oval 22"/>
            <p:cNvSpPr/>
            <p:nvPr/>
          </p:nvSpPr>
          <p:spPr>
            <a:xfrm>
              <a:off x="5081285" y="2746472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solidFill>
                <a:srgbClr val="00A5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  <p:sp>
          <p:nvSpPr>
            <p:cNvPr id="19" name="Arc 18"/>
            <p:cNvSpPr/>
            <p:nvPr/>
          </p:nvSpPr>
          <p:spPr>
            <a:xfrm>
              <a:off x="5081285" y="-1788081"/>
              <a:ext cx="10434162" cy="10434162"/>
            </a:xfrm>
            <a:prstGeom prst="arc">
              <a:avLst>
                <a:gd name="adj1" fmla="val 11234594"/>
                <a:gd name="adj2" fmla="val 13442875"/>
              </a:avLst>
            </a:prstGeom>
            <a:ln>
              <a:solidFill>
                <a:srgbClr val="00A5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 flipH="1">
            <a:off x="-1918886" y="-634749"/>
            <a:ext cx="8207966" cy="8127498"/>
            <a:chOff x="5737460" y="-634749"/>
            <a:chExt cx="8207966" cy="8127498"/>
          </a:xfrm>
        </p:grpSpPr>
        <p:sp>
          <p:nvSpPr>
            <p:cNvPr id="21" name="Oval 20"/>
            <p:cNvSpPr/>
            <p:nvPr/>
          </p:nvSpPr>
          <p:spPr>
            <a:xfrm>
              <a:off x="5937452" y="2252307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entury Gothic"/>
                <a:cs typeface="Century Gothic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737460" y="-634749"/>
              <a:ext cx="8207966" cy="8127498"/>
              <a:chOff x="5737460" y="-634749"/>
              <a:chExt cx="8207966" cy="8127498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5817928" y="-634749"/>
                <a:ext cx="8127498" cy="8127498"/>
                <a:chOff x="5817928" y="-634749"/>
                <a:chExt cx="8127498" cy="8127498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3FA597-E08C-4939-81BB-DA080539A0E2}"/>
                    </a:ext>
                  </a:extLst>
                </p:cNvPr>
                <p:cNvSpPr/>
                <p:nvPr/>
              </p:nvSpPr>
              <p:spPr>
                <a:xfrm>
                  <a:off x="6211382" y="1444519"/>
                  <a:ext cx="160935" cy="16093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rgbClr val="00A5D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  <p:sp>
              <p:nvSpPr>
                <p:cNvPr id="18" name="Arc 17"/>
                <p:cNvSpPr/>
                <p:nvPr/>
              </p:nvSpPr>
              <p:spPr>
                <a:xfrm>
                  <a:off x="5817928" y="-634749"/>
                  <a:ext cx="8127498" cy="8127498"/>
                </a:xfrm>
                <a:prstGeom prst="arc">
                  <a:avLst>
                    <a:gd name="adj1" fmla="val 6981194"/>
                    <a:gd name="adj2" fmla="val 12419383"/>
                  </a:avLst>
                </a:prstGeom>
                <a:ln>
                  <a:solidFill>
                    <a:schemeClr val="accent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</p:grp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E891CAF4-6A10-47B4-A278-2F546B0332D7}"/>
                  </a:ext>
                </a:extLst>
              </p:cNvPr>
              <p:cNvSpPr/>
              <p:nvPr/>
            </p:nvSpPr>
            <p:spPr>
              <a:xfrm>
                <a:off x="5737460" y="3179933"/>
                <a:ext cx="160935" cy="16093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00A5D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entury Gothic"/>
                  <a:cs typeface="Century Gothic"/>
                </a:endParaRPr>
              </a:p>
            </p:txBody>
          </p:sp>
        </p:grpSp>
      </p:grpSp>
      <p:sp>
        <p:nvSpPr>
          <p:cNvPr id="27" name="Oval 26"/>
          <p:cNvSpPr/>
          <p:nvPr/>
        </p:nvSpPr>
        <p:spPr>
          <a:xfrm>
            <a:off x="7399515" y="5248576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048009" y="5302111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entury Gothic"/>
                <a:cs typeface="Century Gothic"/>
              </a:rPr>
              <a:t>Conclusion and Improvement</a:t>
            </a:r>
          </a:p>
        </p:txBody>
      </p:sp>
    </p:spTree>
    <p:extLst>
      <p:ext uri="{BB962C8B-B14F-4D97-AF65-F5344CB8AC3E}">
        <p14:creationId xmlns:p14="http://schemas.microsoft.com/office/powerpoint/2010/main" val="310335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9" grpId="0" animBg="1"/>
      <p:bldP spid="30" grpId="0"/>
      <p:bldP spid="32" grpId="0" animBg="1"/>
      <p:bldP spid="33" grpId="0"/>
      <p:bldP spid="35" grpId="0" animBg="1"/>
      <p:bldP spid="36" grpId="0"/>
      <p:bldP spid="27" grpId="0" animBg="1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B82344-7A8B-7940-8DA3-01FDBA583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F3ECF-9E90-4339-A08B-90B4B7A7F027}" type="slidenum">
              <a:rPr lang="en-US" smtClean="0"/>
              <a:t>20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7A23E3-23F9-6841-9173-897E1828F56A}"/>
              </a:ext>
            </a:extLst>
          </p:cNvPr>
          <p:cNvSpPr txBox="1"/>
          <p:nvPr/>
        </p:nvSpPr>
        <p:spPr>
          <a:xfrm>
            <a:off x="822960" y="251460"/>
            <a:ext cx="105270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Century Gothic" panose="020B0502020202020204" pitchFamily="34" charset="0"/>
              </a:rPr>
              <a:t>Conclusions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BB51DB-022E-6D46-AD11-7524AF381B7D}"/>
              </a:ext>
            </a:extLst>
          </p:cNvPr>
          <p:cNvSpPr txBox="1"/>
          <p:nvPr/>
        </p:nvSpPr>
        <p:spPr>
          <a:xfrm>
            <a:off x="891540" y="937260"/>
            <a:ext cx="10458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Now we can come out a list of name to answer the business problem question: </a:t>
            </a:r>
          </a:p>
          <a:p>
            <a:pPr algn="ctr"/>
            <a:r>
              <a:rPr lang="en-US" dirty="0"/>
              <a:t>- </a:t>
            </a:r>
            <a:r>
              <a:rPr lang="en-CA" sz="1400" b="1" dirty="0">
                <a:latin typeface="Century Gothic" panose="020B0502020202020204" pitchFamily="34" charset="0"/>
              </a:rPr>
              <a:t>Which areas or neighborhoods in Toronto are ideal locations to open a after-school tutor service?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11D05-B24D-8A47-A8A1-836B103BA470}"/>
              </a:ext>
            </a:extLst>
          </p:cNvPr>
          <p:cNvSpPr txBox="1"/>
          <p:nvPr/>
        </p:nvSpPr>
        <p:spPr>
          <a:xfrm>
            <a:off x="1931670" y="1851660"/>
            <a:ext cx="8167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>
                <a:latin typeface="Century Gothic" panose="020B0502020202020204" pitchFamily="34" charset="0"/>
              </a:rPr>
              <a:t>Del Ray, </a:t>
            </a:r>
            <a:r>
              <a:rPr lang="en-CA" sz="1200" dirty="0" err="1">
                <a:latin typeface="Century Gothic" panose="020B0502020202020204" pitchFamily="34" charset="0"/>
              </a:rPr>
              <a:t>Keelesdale</a:t>
            </a:r>
            <a:r>
              <a:rPr lang="en-CA" sz="1200" dirty="0">
                <a:latin typeface="Century Gothic" panose="020B0502020202020204" pitchFamily="34" charset="0"/>
              </a:rPr>
              <a:t>, Mount Dennis, </a:t>
            </a:r>
            <a:r>
              <a:rPr lang="en-CA" sz="1200" dirty="0" err="1">
                <a:latin typeface="Century Gothic" panose="020B0502020202020204" pitchFamily="34" charset="0"/>
              </a:rPr>
              <a:t>Silverthorn</a:t>
            </a:r>
            <a:r>
              <a:rPr lang="en-CA" sz="1200" dirty="0">
                <a:latin typeface="Century Gothic" panose="020B0502020202020204" pitchFamily="34" charset="0"/>
              </a:rPr>
              <a:t>,</a:t>
            </a:r>
          </a:p>
          <a:p>
            <a:r>
              <a:rPr lang="en-CA" sz="1200" dirty="0" err="1">
                <a:latin typeface="Century Gothic" panose="020B0502020202020204" pitchFamily="34" charset="0"/>
              </a:rPr>
              <a:t>Cliffcrest</a:t>
            </a:r>
            <a:r>
              <a:rPr lang="en-CA" sz="1200" dirty="0">
                <a:latin typeface="Century Gothic" panose="020B0502020202020204" pitchFamily="34" charset="0"/>
              </a:rPr>
              <a:t>, Cliffside, Scarborough Village West,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Glencairn,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East Birchmount Park, </a:t>
            </a:r>
            <a:r>
              <a:rPr lang="en-CA" sz="1200" dirty="0" err="1">
                <a:latin typeface="Century Gothic" panose="020B0502020202020204" pitchFamily="34" charset="0"/>
              </a:rPr>
              <a:t>Ionview</a:t>
            </a:r>
            <a:r>
              <a:rPr lang="en-CA" sz="1200" dirty="0">
                <a:latin typeface="Century Gothic" panose="020B0502020202020204" pitchFamily="34" charset="0"/>
              </a:rPr>
              <a:t>, Kennedy Park,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Albion Gardens, </a:t>
            </a:r>
            <a:r>
              <a:rPr lang="en-CA" sz="1200" dirty="0" err="1">
                <a:latin typeface="Century Gothic" panose="020B0502020202020204" pitchFamily="34" charset="0"/>
              </a:rPr>
              <a:t>Beaumond</a:t>
            </a:r>
            <a:r>
              <a:rPr lang="en-CA" sz="1200" dirty="0">
                <a:latin typeface="Century Gothic" panose="020B0502020202020204" pitchFamily="34" charset="0"/>
              </a:rPr>
              <a:t> Heights, </a:t>
            </a:r>
            <a:r>
              <a:rPr lang="en-CA" sz="1200" dirty="0" err="1">
                <a:latin typeface="Century Gothic" panose="020B0502020202020204" pitchFamily="34" charset="0"/>
              </a:rPr>
              <a:t>Humbergate</a:t>
            </a:r>
            <a:r>
              <a:rPr lang="en-CA" sz="1200" dirty="0">
                <a:latin typeface="Century Gothic" panose="020B0502020202020204" pitchFamily="34" charset="0"/>
              </a:rPr>
              <a:t>, Jamestown, Mount Olive, Silverstone, South Steeles, </a:t>
            </a:r>
            <a:r>
              <a:rPr lang="en-CA" sz="1200" dirty="0" err="1">
                <a:latin typeface="Century Gothic" panose="020B0502020202020204" pitchFamily="34" charset="0"/>
              </a:rPr>
              <a:t>Thistletown</a:t>
            </a:r>
            <a:r>
              <a:rPr lang="en-CA" sz="1200" dirty="0">
                <a:latin typeface="Century Gothic" panose="020B0502020202020204" pitchFamily="34" charset="0"/>
              </a:rPr>
              <a:t>, Downsview, North Park, </a:t>
            </a:r>
            <a:r>
              <a:rPr lang="en-CA" sz="1200" dirty="0" err="1">
                <a:latin typeface="Century Gothic" panose="020B0502020202020204" pitchFamily="34" charset="0"/>
              </a:rPr>
              <a:t>Upwood</a:t>
            </a:r>
            <a:r>
              <a:rPr lang="en-CA" sz="1200" dirty="0">
                <a:latin typeface="Century Gothic" panose="020B0502020202020204" pitchFamily="34" charset="0"/>
              </a:rPr>
              <a:t> Park,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Emery, </a:t>
            </a:r>
            <a:r>
              <a:rPr lang="en-CA" sz="1200" dirty="0" err="1">
                <a:latin typeface="Century Gothic" panose="020B0502020202020204" pitchFamily="34" charset="0"/>
              </a:rPr>
              <a:t>Humberlea</a:t>
            </a:r>
            <a:r>
              <a:rPr lang="en-CA" sz="1200" dirty="0">
                <a:latin typeface="Century Gothic" panose="020B0502020202020204" pitchFamily="34" charset="0"/>
              </a:rPr>
              <a:t>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Rouge, Malvern,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East Toronto,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Church and Wellesley,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Christie,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Caledonia-Fairbanks,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Downsview Northwest, </a:t>
            </a:r>
          </a:p>
          <a:p>
            <a:r>
              <a:rPr lang="en-CA" sz="1200" dirty="0" err="1">
                <a:latin typeface="Century Gothic" panose="020B0502020202020204" pitchFamily="34" charset="0"/>
              </a:rPr>
              <a:t>Dovercourt</a:t>
            </a:r>
            <a:r>
              <a:rPr lang="en-CA" sz="1200" dirty="0">
                <a:latin typeface="Century Gothic" panose="020B0502020202020204" pitchFamily="34" charset="0"/>
              </a:rPr>
              <a:t> Village, Dufferin,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Dorset Park, Scarborough Town Centre, Wexford Heights, </a:t>
            </a:r>
          </a:p>
          <a:p>
            <a:r>
              <a:rPr lang="en-CA" sz="1200" dirty="0" err="1">
                <a:latin typeface="Century Gothic" panose="020B0502020202020204" pitchFamily="34" charset="0"/>
              </a:rPr>
              <a:t>Parkwoods</a:t>
            </a:r>
            <a:r>
              <a:rPr lang="en-CA" sz="1200" dirty="0">
                <a:latin typeface="Century Gothic" panose="020B0502020202020204" pitchFamily="34" charset="0"/>
              </a:rPr>
              <a:t>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Kingsview Village, Martin Grove Gardens, Richview Gardens, St. Phillips, </a:t>
            </a:r>
          </a:p>
          <a:p>
            <a:r>
              <a:rPr lang="en-CA" sz="1200" dirty="0" err="1">
                <a:latin typeface="Century Gothic" panose="020B0502020202020204" pitchFamily="34" charset="0"/>
              </a:rPr>
              <a:t>Harbord</a:t>
            </a:r>
            <a:r>
              <a:rPr lang="en-CA" sz="1200" dirty="0">
                <a:latin typeface="Century Gothic" panose="020B0502020202020204" pitchFamily="34" charset="0"/>
              </a:rPr>
              <a:t>, University of Toronto,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Runnymede, Swansea, </a:t>
            </a:r>
          </a:p>
          <a:p>
            <a:r>
              <a:rPr lang="en-CA" sz="1200" dirty="0" err="1">
                <a:latin typeface="Century Gothic" panose="020B0502020202020204" pitchFamily="34" charset="0"/>
              </a:rPr>
              <a:t>Guildwood</a:t>
            </a:r>
            <a:r>
              <a:rPr lang="en-CA" sz="1200" dirty="0">
                <a:latin typeface="Century Gothic" panose="020B0502020202020204" pitchFamily="34" charset="0"/>
              </a:rPr>
              <a:t>, Morningside, West Hill, Woburn,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Maryvale, Wexford,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Agincourt, Northwest,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"</a:t>
            </a:r>
            <a:r>
              <a:rPr lang="en-CA" sz="1200" dirty="0" err="1">
                <a:latin typeface="Century Gothic" panose="020B0502020202020204" pitchFamily="34" charset="0"/>
              </a:rPr>
              <a:t>LAmoreaux</a:t>
            </a:r>
            <a:r>
              <a:rPr lang="en-CA" sz="1200" dirty="0">
                <a:latin typeface="Century Gothic" panose="020B0502020202020204" pitchFamily="34" charset="0"/>
              </a:rPr>
              <a:t> West", </a:t>
            </a:r>
          </a:p>
          <a:p>
            <a:r>
              <a:rPr lang="en-CA" sz="1200" dirty="0">
                <a:latin typeface="Century Gothic" panose="020B0502020202020204" pitchFamily="34" charset="0"/>
              </a:rPr>
              <a:t>Brockton, Exhibition Place, Parkdale Village,</a:t>
            </a:r>
          </a:p>
          <a:p>
            <a:r>
              <a:rPr lang="en-CA" sz="1200" dirty="0" err="1">
                <a:latin typeface="Century Gothic" panose="020B0502020202020204" pitchFamily="34" charset="0"/>
              </a:rPr>
              <a:t>Newtonbrook</a:t>
            </a:r>
            <a:r>
              <a:rPr lang="en-CA" sz="1200" dirty="0">
                <a:latin typeface="Century Gothic" panose="020B0502020202020204" pitchFamily="34" charset="0"/>
              </a:rPr>
              <a:t>, Willowdale</a:t>
            </a:r>
          </a:p>
        </p:txBody>
      </p:sp>
    </p:spTree>
    <p:extLst>
      <p:ext uri="{BB962C8B-B14F-4D97-AF65-F5344CB8AC3E}">
        <p14:creationId xmlns:p14="http://schemas.microsoft.com/office/powerpoint/2010/main" val="4049185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3000"/>
                <a:satMod val="150000"/>
                <a:shade val="98000"/>
                <a:lumMod val="102000"/>
              </a:schemeClr>
            </a:gs>
            <a:gs pos="50000">
              <a:schemeClr val="bg1">
                <a:tint val="98000"/>
                <a:satMod val="130000"/>
                <a:shade val="90000"/>
                <a:lumMod val="103000"/>
              </a:schemeClr>
            </a:gs>
            <a:gs pos="100000">
              <a:schemeClr val="bg1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2509F26-B5DC-4BA7-B476-4CB044237A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103EB1-B135-4526-B883-33228FC27F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80000">
            <a:off x="815340" y="683404"/>
            <a:ext cx="10561320" cy="5404104"/>
          </a:xfrm>
          <a:prstGeom prst="rect">
            <a:avLst/>
          </a:prstGeom>
          <a:solidFill>
            <a:srgbClr val="FFFFFF"/>
          </a:solidFill>
          <a:ln w="3175" cap="sq" cmpd="thinThick">
            <a:solidFill>
              <a:srgbClr val="DDDDDD"/>
            </a:solidFill>
            <a:miter lim="800000"/>
          </a:ln>
          <a:effectLst>
            <a:outerShdw blurRad="2667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D39C2C-82D0-1A44-9742-78760E9CDA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5329"/>
          <a:stretch/>
        </p:blipFill>
        <p:spPr>
          <a:xfrm rot="21480000">
            <a:off x="1137837" y="1003258"/>
            <a:ext cx="9916327" cy="476439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1034B1-378D-E44F-A6D1-542F6DF02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C0F3ECF-9E90-4339-A08B-90B4B7A7F027}" type="slidenum">
              <a:rPr lang="en-US" sz="1800" smtClean="0"/>
              <a:pPr>
                <a:lnSpc>
                  <a:spcPct val="90000"/>
                </a:lnSpc>
                <a:spcAft>
                  <a:spcPts val="600"/>
                </a:spcAft>
              </a:pPr>
              <a:t>21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404164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 Box 3">
            <a:extLst>
              <a:ext uri="{FF2B5EF4-FFF2-40B4-BE49-F238E27FC236}">
                <a16:creationId xmlns:a16="http://schemas.microsoft.com/office/drawing/2014/main" id="{96C45347-EE0E-D44C-801B-66961538E9C9}"/>
              </a:ext>
            </a:extLst>
          </p:cNvPr>
          <p:cNvSpPr txBox="1">
            <a:spLocks/>
          </p:cNvSpPr>
          <p:nvPr/>
        </p:nvSpPr>
        <p:spPr bwMode="auto">
          <a:xfrm>
            <a:off x="1271464" y="332656"/>
            <a:ext cx="9685076" cy="792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/>
          <a:lstStyle/>
          <a:p>
            <a:pPr algn="ctr">
              <a:lnSpc>
                <a:spcPct val="120000"/>
              </a:lnSpc>
              <a:defRPr/>
            </a:pPr>
            <a:r>
              <a:rPr lang="en-US" altLang="x-none" sz="3200" dirty="0">
                <a:solidFill>
                  <a:srgbClr val="000000"/>
                </a:solidFill>
                <a:latin typeface="Century Gothic" panose="020B0502020202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Poppins Medium" charset="0"/>
              </a:rPr>
              <a:t>Future Improvements</a:t>
            </a:r>
            <a:endParaRPr lang="x-none" altLang="x-none" sz="3200" dirty="0">
              <a:solidFill>
                <a:srgbClr val="000000"/>
              </a:solidFill>
              <a:latin typeface="Century Gothic" panose="020B0502020202020204" pitchFamily="34" charset="0"/>
              <a:ea typeface="Open Sans" panose="020B0606030504020204" pitchFamily="34" charset="0"/>
              <a:cs typeface="Open Sans" panose="020B0606030504020204" pitchFamily="34" charset="0"/>
              <a:sym typeface="Poppins Medium" charset="0"/>
            </a:endParaRPr>
          </a:p>
        </p:txBody>
      </p:sp>
      <p:sp>
        <p:nvSpPr>
          <p:cNvPr id="69" name="Circle">
            <a:extLst>
              <a:ext uri="{FF2B5EF4-FFF2-40B4-BE49-F238E27FC236}">
                <a16:creationId xmlns:a16="http://schemas.microsoft.com/office/drawing/2014/main" id="{4D4FBBA4-D1C3-5C40-B5FD-7C05496019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4188" y="6455976"/>
            <a:ext cx="747108" cy="747203"/>
          </a:xfrm>
          <a:prstGeom prst="ellipse">
            <a:avLst/>
          </a:prstGeom>
          <a:gradFill rotWithShape="1">
            <a:gsLst>
              <a:gs pos="0">
                <a:schemeClr val="accent2">
                  <a:lumMod val="20000"/>
                  <a:lumOff val="80000"/>
                </a:schemeClr>
              </a:gs>
              <a:gs pos="29317">
                <a:schemeClr val="accent2">
                  <a:lumMod val="40000"/>
                  <a:lumOff val="60000"/>
                </a:schemeClr>
              </a:gs>
              <a:gs pos="55881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path path="shape">
              <a:fillToRect l="64519" t="37997" r="35480" b="62001"/>
            </a:path>
          </a:gradFill>
          <a:ln>
            <a:noFill/>
          </a:ln>
        </p:spPr>
        <p:txBody>
          <a:bodyPr lIns="25400" tIns="25400" rIns="25400" bIns="25400" anchor="ctr"/>
          <a:lstStyle/>
          <a:p>
            <a:pPr algn="ctr" eaLnBrk="1"/>
            <a:endParaRPr lang="en-US" altLang="en-US" sz="1600">
              <a:solidFill>
                <a:srgbClr val="FFFFFF"/>
              </a:solidFill>
              <a:latin typeface="Helvetica Light" panose="020B0403020202020204" pitchFamily="34" charset="0"/>
              <a:ea typeface="Helvetica Light" panose="020B0403020202020204" pitchFamily="34" charset="0"/>
              <a:cs typeface="Helvetica Light" panose="020B0403020202020204" pitchFamily="34" charset="0"/>
              <a:sym typeface="Helvetica Light" panose="020B0403020202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338F174-955E-2741-BB31-2EF9496ECD8A}"/>
              </a:ext>
            </a:extLst>
          </p:cNvPr>
          <p:cNvGrpSpPr/>
          <p:nvPr/>
        </p:nvGrpSpPr>
        <p:grpSpPr>
          <a:xfrm>
            <a:off x="2007966" y="3861048"/>
            <a:ext cx="1352749" cy="1279536"/>
            <a:chOff x="4015932" y="7722096"/>
            <a:chExt cx="2705497" cy="2559072"/>
          </a:xfrm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2B52DD3-3022-4617-96A9-B498E59108C0}"/>
                </a:ext>
              </a:extLst>
            </p:cNvPr>
            <p:cNvSpPr/>
            <p:nvPr/>
          </p:nvSpPr>
          <p:spPr>
            <a:xfrm>
              <a:off x="4088312" y="7722096"/>
              <a:ext cx="2559072" cy="2559072"/>
            </a:xfrm>
            <a:prstGeom prst="ellipse">
              <a:avLst/>
            </a:prstGeom>
            <a:gradFill>
              <a:gsLst>
                <a:gs pos="0">
                  <a:schemeClr val="accent3">
                    <a:lumMod val="20000"/>
                    <a:lumOff val="80000"/>
                  </a:schemeClr>
                </a:gs>
                <a:gs pos="26000">
                  <a:schemeClr val="accent3">
                    <a:lumMod val="40000"/>
                    <a:lumOff val="60000"/>
                    <a:alpha val="91000"/>
                  </a:schemeClr>
                </a:gs>
                <a:gs pos="55000">
                  <a:schemeClr val="accent3">
                    <a:lumMod val="60000"/>
                    <a:lumOff val="40000"/>
                    <a:alpha val="79000"/>
                  </a:schemeClr>
                </a:gs>
                <a:gs pos="100000">
                  <a:schemeClr val="accent3">
                    <a:alpha val="73000"/>
                  </a:schemeClr>
                </a:gs>
              </a:gsLst>
              <a:path path="shape">
                <a:fillToRect l="64519" t="37997" r="35480" b="62001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1749A9F-5AB0-6048-B5D3-AEA76D4B42C0}"/>
                </a:ext>
              </a:extLst>
            </p:cNvPr>
            <p:cNvSpPr txBox="1"/>
            <p:nvPr/>
          </p:nvSpPr>
          <p:spPr>
            <a:xfrm>
              <a:off x="4015932" y="8557716"/>
              <a:ext cx="27054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accent2">
                      <a:lumMod val="75000"/>
                    </a:schemeClr>
                  </a:solidFill>
                  <a:latin typeface="Century Gothic"/>
                </a:rPr>
                <a:t>Problem to Approach </a:t>
              </a:r>
              <a:endParaRPr lang="en-US" sz="1350" b="1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953AE40-B9CE-A64E-A4A3-1E67908BC6BF}"/>
              </a:ext>
            </a:extLst>
          </p:cNvPr>
          <p:cNvGrpSpPr/>
          <p:nvPr/>
        </p:nvGrpSpPr>
        <p:grpSpPr>
          <a:xfrm>
            <a:off x="3555722" y="2780928"/>
            <a:ext cx="1352749" cy="1279536"/>
            <a:chOff x="7111443" y="5561856"/>
            <a:chExt cx="2705497" cy="2559072"/>
          </a:xfrm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00A6479F-B953-42D5-96F6-2166E629DA04}"/>
                </a:ext>
              </a:extLst>
            </p:cNvPr>
            <p:cNvSpPr/>
            <p:nvPr/>
          </p:nvSpPr>
          <p:spPr>
            <a:xfrm>
              <a:off x="7184656" y="5561856"/>
              <a:ext cx="2559072" cy="2559072"/>
            </a:xfrm>
            <a:prstGeom prst="ellipse">
              <a:avLst/>
            </a:prstGeom>
            <a:gradFill>
              <a:gsLst>
                <a:gs pos="0">
                  <a:schemeClr val="accent3">
                    <a:lumMod val="20000"/>
                    <a:lumOff val="80000"/>
                  </a:schemeClr>
                </a:gs>
                <a:gs pos="26000">
                  <a:schemeClr val="accent3">
                    <a:lumMod val="40000"/>
                    <a:lumOff val="60000"/>
                    <a:alpha val="91000"/>
                  </a:schemeClr>
                </a:gs>
                <a:gs pos="55000">
                  <a:schemeClr val="accent3">
                    <a:lumMod val="60000"/>
                    <a:lumOff val="40000"/>
                    <a:alpha val="79000"/>
                  </a:schemeClr>
                </a:gs>
                <a:gs pos="100000">
                  <a:schemeClr val="accent3">
                    <a:alpha val="73000"/>
                  </a:schemeClr>
                </a:gs>
              </a:gsLst>
              <a:path path="shape">
                <a:fillToRect l="64519" t="37997" r="35480" b="62001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116D3280-B0F9-F646-AC86-FA758BA07FFE}"/>
                </a:ext>
              </a:extLst>
            </p:cNvPr>
            <p:cNvSpPr txBox="1"/>
            <p:nvPr/>
          </p:nvSpPr>
          <p:spPr>
            <a:xfrm>
              <a:off x="7111443" y="6272064"/>
              <a:ext cx="27054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accent2">
                      <a:lumMod val="75000"/>
                    </a:schemeClr>
                  </a:solidFill>
                  <a:latin typeface="Century Gothic"/>
                </a:rPr>
                <a:t>Requirements to Collection</a:t>
              </a:r>
              <a:endParaRPr lang="en-US" sz="1200" b="1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FC79889-0E4B-334C-9061-759581FAFA90}"/>
              </a:ext>
            </a:extLst>
          </p:cNvPr>
          <p:cNvGrpSpPr/>
          <p:nvPr/>
        </p:nvGrpSpPr>
        <p:grpSpPr>
          <a:xfrm>
            <a:off x="5463934" y="2419814"/>
            <a:ext cx="1352749" cy="1279536"/>
            <a:chOff x="10927867" y="4839628"/>
            <a:chExt cx="2705497" cy="2559072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81C26A1D-E901-4B97-AF7D-BCAFC9EA6642}"/>
                </a:ext>
              </a:extLst>
            </p:cNvPr>
            <p:cNvSpPr/>
            <p:nvPr/>
          </p:nvSpPr>
          <p:spPr>
            <a:xfrm>
              <a:off x="11001080" y="4839628"/>
              <a:ext cx="2559072" cy="2559072"/>
            </a:xfrm>
            <a:prstGeom prst="ellipse">
              <a:avLst/>
            </a:prstGeom>
            <a:gradFill>
              <a:gsLst>
                <a:gs pos="0">
                  <a:schemeClr val="accent3">
                    <a:lumMod val="20000"/>
                    <a:lumOff val="80000"/>
                  </a:schemeClr>
                </a:gs>
                <a:gs pos="26000">
                  <a:schemeClr val="accent3">
                    <a:lumMod val="40000"/>
                    <a:lumOff val="60000"/>
                    <a:alpha val="91000"/>
                  </a:schemeClr>
                </a:gs>
                <a:gs pos="55000">
                  <a:schemeClr val="accent3">
                    <a:lumMod val="60000"/>
                    <a:lumOff val="40000"/>
                    <a:alpha val="79000"/>
                  </a:schemeClr>
                </a:gs>
                <a:gs pos="100000">
                  <a:schemeClr val="accent3">
                    <a:alpha val="73000"/>
                  </a:schemeClr>
                </a:gs>
              </a:gsLst>
              <a:path path="shape">
                <a:fillToRect l="64519" t="37997" r="35480" b="62001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02A3D2A1-09A5-AD45-807C-F2973B8A5D5F}"/>
                </a:ext>
              </a:extLst>
            </p:cNvPr>
            <p:cNvSpPr txBox="1"/>
            <p:nvPr/>
          </p:nvSpPr>
          <p:spPr>
            <a:xfrm>
              <a:off x="10927867" y="5584474"/>
              <a:ext cx="27054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accent2">
                      <a:lumMod val="75000"/>
                    </a:schemeClr>
                  </a:solidFill>
                  <a:latin typeface="Century Gothic"/>
                  <a:cs typeface="Century Gothic"/>
                </a:rPr>
                <a:t>Understanding to Preparation </a:t>
              </a:r>
              <a:endParaRPr lang="en-US" sz="1200" b="1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C33CD6B-73F1-A74F-9D67-4CD2AD7F0E8C}"/>
              </a:ext>
            </a:extLst>
          </p:cNvPr>
          <p:cNvGrpSpPr/>
          <p:nvPr/>
        </p:nvGrpSpPr>
        <p:grpSpPr>
          <a:xfrm>
            <a:off x="7332556" y="2786040"/>
            <a:ext cx="1352749" cy="1279536"/>
            <a:chOff x="14665112" y="5667080"/>
            <a:chExt cx="2705497" cy="2559072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70FB282D-5B8F-49EF-BAB6-5319610A5B5C}"/>
                </a:ext>
              </a:extLst>
            </p:cNvPr>
            <p:cNvSpPr/>
            <p:nvPr/>
          </p:nvSpPr>
          <p:spPr>
            <a:xfrm>
              <a:off x="14712280" y="5667080"/>
              <a:ext cx="2559072" cy="2559072"/>
            </a:xfrm>
            <a:prstGeom prst="ellipse">
              <a:avLst/>
            </a:prstGeom>
            <a:gradFill>
              <a:gsLst>
                <a:gs pos="0">
                  <a:schemeClr val="accent3">
                    <a:lumMod val="20000"/>
                    <a:lumOff val="80000"/>
                  </a:schemeClr>
                </a:gs>
                <a:gs pos="26000">
                  <a:schemeClr val="accent3">
                    <a:lumMod val="40000"/>
                    <a:lumOff val="60000"/>
                    <a:alpha val="91000"/>
                  </a:schemeClr>
                </a:gs>
                <a:gs pos="55000">
                  <a:schemeClr val="accent3">
                    <a:lumMod val="60000"/>
                    <a:lumOff val="40000"/>
                    <a:alpha val="79000"/>
                  </a:schemeClr>
                </a:gs>
                <a:gs pos="100000">
                  <a:schemeClr val="accent3">
                    <a:alpha val="73000"/>
                  </a:schemeClr>
                </a:gs>
              </a:gsLst>
              <a:path path="shape">
                <a:fillToRect l="64519" t="37997" r="35480" b="62001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9784F960-574E-E249-9A0A-C2614BE52AA9}"/>
                </a:ext>
              </a:extLst>
            </p:cNvPr>
            <p:cNvSpPr txBox="1"/>
            <p:nvPr/>
          </p:nvSpPr>
          <p:spPr>
            <a:xfrm>
              <a:off x="14665112" y="6474728"/>
              <a:ext cx="27054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accent2">
                      <a:lumMod val="75000"/>
                    </a:schemeClr>
                  </a:solidFill>
                  <a:latin typeface="Century Gothic"/>
                </a:rPr>
                <a:t>Modelling to Evaluation</a:t>
              </a:r>
              <a:endParaRPr lang="en-US" sz="1350" b="1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9E93C24-804B-A645-B929-4C3CC5BD5746}"/>
              </a:ext>
            </a:extLst>
          </p:cNvPr>
          <p:cNvGrpSpPr/>
          <p:nvPr/>
        </p:nvGrpSpPr>
        <p:grpSpPr>
          <a:xfrm>
            <a:off x="8826862" y="3866160"/>
            <a:ext cx="1352749" cy="1279536"/>
            <a:chOff x="17653723" y="7827320"/>
            <a:chExt cx="2705497" cy="2559072"/>
          </a:xfrm>
        </p:grpSpPr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E6F53117-23A7-40C5-A3BD-4DB3571DE50C}"/>
                </a:ext>
              </a:extLst>
            </p:cNvPr>
            <p:cNvSpPr/>
            <p:nvPr/>
          </p:nvSpPr>
          <p:spPr>
            <a:xfrm>
              <a:off x="17697824" y="7827320"/>
              <a:ext cx="2559072" cy="2559072"/>
            </a:xfrm>
            <a:prstGeom prst="ellipse">
              <a:avLst/>
            </a:prstGeom>
            <a:gradFill>
              <a:gsLst>
                <a:gs pos="0">
                  <a:schemeClr val="accent3">
                    <a:lumMod val="20000"/>
                    <a:lumOff val="80000"/>
                  </a:schemeClr>
                </a:gs>
                <a:gs pos="26000">
                  <a:schemeClr val="accent3">
                    <a:lumMod val="40000"/>
                    <a:lumOff val="60000"/>
                    <a:alpha val="91000"/>
                  </a:schemeClr>
                </a:gs>
                <a:gs pos="55000">
                  <a:schemeClr val="accent3">
                    <a:lumMod val="60000"/>
                    <a:lumOff val="40000"/>
                    <a:alpha val="79000"/>
                  </a:schemeClr>
                </a:gs>
                <a:gs pos="100000">
                  <a:schemeClr val="accent3">
                    <a:alpha val="73000"/>
                  </a:schemeClr>
                </a:gs>
              </a:gsLst>
              <a:path path="shape">
                <a:fillToRect l="64519" t="37997" r="35480" b="62001"/>
              </a:path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1ACF539B-5962-BD4E-BDFA-157E54D6305F}"/>
                </a:ext>
              </a:extLst>
            </p:cNvPr>
            <p:cNvSpPr txBox="1"/>
            <p:nvPr/>
          </p:nvSpPr>
          <p:spPr>
            <a:xfrm>
              <a:off x="17653723" y="8747316"/>
              <a:ext cx="27054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accent2">
                      <a:lumMod val="75000"/>
                    </a:schemeClr>
                  </a:solidFill>
                  <a:latin typeface="Century Gothic" panose="020B0502020202020204" pitchFamily="34" charset="0"/>
                </a:rPr>
                <a:t>Deployment to Feedback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3B5578C-01DA-694B-9433-0A276691747B}"/>
              </a:ext>
            </a:extLst>
          </p:cNvPr>
          <p:cNvGrpSpPr/>
          <p:nvPr/>
        </p:nvGrpSpPr>
        <p:grpSpPr>
          <a:xfrm>
            <a:off x="1631504" y="1773679"/>
            <a:ext cx="9354753" cy="2158600"/>
            <a:chOff x="3263008" y="3547357"/>
            <a:chExt cx="18709506" cy="431720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77995A7-9F82-8D49-B8A1-7DB3E9C3175C}"/>
                </a:ext>
              </a:extLst>
            </p:cNvPr>
            <p:cNvSpPr txBox="1"/>
            <p:nvPr/>
          </p:nvSpPr>
          <p:spPr>
            <a:xfrm>
              <a:off x="3263008" y="6294897"/>
              <a:ext cx="338437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Expand problem coverage</a:t>
              </a:r>
            </a:p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Add more channels of expertise for questionnaires</a:t>
              </a:r>
              <a:endParaRPr lang="en-US" sz="900" b="1" dirty="0">
                <a:latin typeface="Century Gothic" panose="020B0502020202020204" pitchFamily="34" charset="0"/>
              </a:endParaRPr>
            </a:p>
            <a:p>
              <a:endParaRPr lang="en-US" sz="900" dirty="0"/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D939FFD6-78E7-914A-AF63-05A765F29FAA}"/>
                </a:ext>
              </a:extLst>
            </p:cNvPr>
            <p:cNvSpPr txBox="1"/>
            <p:nvPr/>
          </p:nvSpPr>
          <p:spPr>
            <a:xfrm>
              <a:off x="6031320" y="4088089"/>
              <a:ext cx="450373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Add more ingredients to data collected from public repos</a:t>
              </a:r>
            </a:p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Collect more details for requirements</a:t>
              </a:r>
              <a:endParaRPr lang="en-US" sz="900" b="1" dirty="0">
                <a:latin typeface="Century Gothic" panose="020B0502020202020204" pitchFamily="34" charset="0"/>
              </a:endParaRPr>
            </a:p>
            <a:p>
              <a:pPr algn="ctr"/>
              <a:endParaRPr lang="en-US" sz="900" dirty="0">
                <a:latin typeface="Century Gothic" panose="020B0502020202020204" pitchFamily="34" charset="0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8F2A1E3-8E12-4F4D-B650-C0925DBDF4F2}"/>
                </a:ext>
              </a:extLst>
            </p:cNvPr>
            <p:cNvSpPr txBox="1"/>
            <p:nvPr/>
          </p:nvSpPr>
          <p:spPr>
            <a:xfrm>
              <a:off x="10535816" y="3547357"/>
              <a:ext cx="3478790" cy="1015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More efficient in data preparation</a:t>
              </a:r>
            </a:p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Add feature engineering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90BAB0BA-9629-D843-B7DA-2AA1DCF896EF}"/>
                </a:ext>
              </a:extLst>
            </p:cNvPr>
            <p:cNvSpPr txBox="1"/>
            <p:nvPr/>
          </p:nvSpPr>
          <p:spPr>
            <a:xfrm>
              <a:off x="14762308" y="4436179"/>
              <a:ext cx="3161010" cy="1015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Consider Classification modeling</a:t>
              </a:r>
            </a:p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Reduce complexity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2B2D1A25-2B9A-7246-9CE8-A3F1320ADD6C}"/>
                </a:ext>
              </a:extLst>
            </p:cNvPr>
            <p:cNvSpPr txBox="1"/>
            <p:nvPr/>
          </p:nvSpPr>
          <p:spPr>
            <a:xfrm>
              <a:off x="17342026" y="6824619"/>
              <a:ext cx="463048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Improves test data quantity</a:t>
              </a:r>
            </a:p>
            <a:p>
              <a:pPr algn="ctr"/>
              <a:r>
                <a:rPr lang="en-US" sz="900" dirty="0">
                  <a:latin typeface="Century Gothic" panose="020B0502020202020204" pitchFamily="34" charset="0"/>
                </a:rPr>
                <a:t>- Share results with peers with report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81895054-F317-004F-9C22-26B918D9C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1209" y="5841268"/>
            <a:ext cx="4006850" cy="4000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6FA7815-BA0D-1C41-8DCA-58CD264CC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609" y="4902309"/>
            <a:ext cx="5734050" cy="57340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66A659D-3C28-844C-A7E0-3051BD235E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5236" y="3995977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43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11" dur="3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8" presetClass="emph" presetSubtype="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13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8" presetClass="emph" presetSubtype="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5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65 0.12454 L 4.16667E-6 -5.55556E-7 " pathEditMode="relative" rAng="0" ptsTypes="AA">
                                      <p:cBhvr>
                                        <p:cTn id="20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-6227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104 0.08554 L 0.08352 -0.05196 " pathEditMode="relative" rAng="0" ptsTypes="AA">
                                      <p:cBhvr>
                                        <p:cTn id="25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9" y="-6875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896 0.07778 L -0.08027 -0.05231 " pathEditMode="relative" rAng="0" ptsTypes="AA">
                                      <p:cBhvr>
                                        <p:cTn id="30" dur="3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1" y="-6505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7643 -0.05648 L 0.14102 -0.1765 " pathEditMode="relative" ptsTypes="AA">
                                      <p:cBhvr>
                                        <p:cTn id="35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7305 -0.05648 L -0.13438 -0.18425 " pathEditMode="relative" ptsTypes="AA">
                                      <p:cBhvr>
                                        <p:cTn id="40" dur="3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0.08353 -0.05197 C 0.0722 -0.05243 0.06101 -0.05313 0.04675 -0.04445 C 0.03249 -0.03588 -0.00208 0.00011 -0.00208 0.00023 L -0.00208 0.00011 " pathEditMode="relative" rAng="0" ptsTypes="AAAA">
                                      <p:cBhvr>
                                        <p:cTn id="4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84" y="2593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08027 -0.05231 C -0.07305 -0.05324 -0.06575 -0.05417 -0.05286 -0.04502 C -0.04004 -0.03576 -0.02174 -0.01655 -0.00332 0.0029 " pathEditMode="relative" rAng="0" ptsTypes="AAA">
                                      <p:cBhvr>
                                        <p:cTn id="4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48" y="273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0.14101 -0.1765 C 0.11562 -0.16088 0.09029 -0.14502 0.06835 -0.12106 C 0.04635 -0.09687 0.02089 -0.05185 0.00931 -0.03194 C -0.00235 -0.01203 -0.00183 -0.00671 -0.00124 -0.00127 " pathEditMode="relative" rAng="0" ptsTypes="AAAA">
                                      <p:cBhvr>
                                        <p:cTn id="4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29" y="8762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13438 -0.18425 C -0.11003 -0.1655 -0.08555 -0.14641 -0.06797 -0.12534 C -0.05039 -0.10393 -0.03835 -0.0728 -0.02891 -0.05706 C -0.0196 -0.04131 -0.01647 -0.04039 -0.01159 -0.03044 C -0.00677 -0.02048 -0.00339 -0.00914 6.29167E-5 0.00232 " pathEditMode="relative" rAng="0" ptsTypes="AAAAA">
                                      <p:cBhvr>
                                        <p:cTn id="4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19" y="9329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5478658" y="1620456"/>
            <a:ext cx="3617089" cy="3617088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3D33FE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3023229" y="1620456"/>
            <a:ext cx="3617089" cy="3617088"/>
          </a:xfrm>
          <a:prstGeom prst="ellipse">
            <a:avLst/>
          </a:prstGeom>
          <a:gradFill flip="none" rotWithShape="1">
            <a:gsLst>
              <a:gs pos="0">
                <a:schemeClr val="accent5"/>
              </a:gs>
              <a:gs pos="100000">
                <a:srgbClr val="3D33FE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5766133" y="1907930"/>
            <a:ext cx="3042138" cy="3042138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3D33FE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310704" y="1907931"/>
            <a:ext cx="3042138" cy="3042138"/>
          </a:xfrm>
          <a:prstGeom prst="ellipse">
            <a:avLst/>
          </a:prstGeom>
          <a:gradFill flip="none" rotWithShape="1">
            <a:gsLst>
              <a:gs pos="0">
                <a:schemeClr val="accent5"/>
              </a:gs>
              <a:gs pos="100000">
                <a:srgbClr val="3D33FE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6059487" y="2201284"/>
            <a:ext cx="2455429" cy="2455430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3D33FE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3604059" y="2201285"/>
            <a:ext cx="2455429" cy="2455430"/>
          </a:xfrm>
          <a:prstGeom prst="ellipse">
            <a:avLst/>
          </a:prstGeom>
          <a:gradFill flip="none" rotWithShape="1">
            <a:gsLst>
              <a:gs pos="0">
                <a:schemeClr val="accent5"/>
              </a:gs>
              <a:gs pos="100000">
                <a:srgbClr val="3D33FE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6352839" y="2494637"/>
            <a:ext cx="1868725" cy="1868726"/>
          </a:xfrm>
          <a:prstGeom prst="ellipse">
            <a:avLst/>
          </a:prstGeom>
          <a:gradFill flip="none" rotWithShape="1">
            <a:gsLst>
              <a:gs pos="0">
                <a:schemeClr val="accent2"/>
              </a:gs>
              <a:gs pos="100000">
                <a:srgbClr val="3D33FE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28575" cmpd="sng">
            <a:solidFill>
              <a:schemeClr val="accent4"/>
            </a:solidFill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3897411" y="2494637"/>
            <a:ext cx="1868725" cy="1868726"/>
          </a:xfrm>
          <a:prstGeom prst="ellipse">
            <a:avLst/>
          </a:prstGeom>
          <a:gradFill flip="none" rotWithShape="1">
            <a:gsLst>
              <a:gs pos="0">
                <a:schemeClr val="accent5"/>
              </a:gs>
              <a:gs pos="100000">
                <a:srgbClr val="3D33FE">
                  <a:alpha val="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19050" cmpd="sng">
            <a:solidFill>
              <a:schemeClr val="tx2"/>
            </a:solidFill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3"/>
                </a:solidFill>
              </a:ln>
              <a:solidFill>
                <a:srgbClr val="40404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6639128" y="2789180"/>
            <a:ext cx="1293770" cy="129377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4184888" y="2782115"/>
            <a:ext cx="1293770" cy="129377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>
              <a:schemeClr val="accent1">
                <a:alpha val="1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081184" y="3298195"/>
            <a:ext cx="1529542" cy="26161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000" b="1" dirty="0">
                <a:solidFill>
                  <a:schemeClr val="accent4">
                    <a:lumMod val="50000"/>
                  </a:schemeClr>
                </a:solidFill>
                <a:latin typeface="Century Gothic"/>
                <a:ea typeface="Arial Black" charset="0"/>
                <a:cs typeface="Century Gothic"/>
              </a:rPr>
              <a:t>Background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536019" y="3318897"/>
            <a:ext cx="1501179" cy="26930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000" b="1" dirty="0">
                <a:solidFill>
                  <a:schemeClr val="accent2"/>
                </a:solidFill>
                <a:latin typeface="Century Gothic"/>
                <a:ea typeface="Arial Black" charset="0"/>
                <a:cs typeface="Century Gothic"/>
              </a:rPr>
              <a:t>Problem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2771121" y="1506276"/>
            <a:ext cx="6585921" cy="3845446"/>
            <a:chOff x="2771121" y="928867"/>
            <a:chExt cx="6585921" cy="5000263"/>
          </a:xfrm>
        </p:grpSpPr>
        <p:sp>
          <p:nvSpPr>
            <p:cNvPr id="40" name="Right Brace 39"/>
            <p:cNvSpPr/>
            <p:nvPr/>
          </p:nvSpPr>
          <p:spPr>
            <a:xfrm>
              <a:off x="2771121" y="928867"/>
              <a:ext cx="1137858" cy="5000263"/>
            </a:xfrm>
            <a:prstGeom prst="rightBrace">
              <a:avLst>
                <a:gd name="adj1" fmla="val 134470"/>
                <a:gd name="adj2" fmla="val 50000"/>
              </a:avLst>
            </a:prstGeom>
            <a:ln w="19050" cmpd="sng">
              <a:solidFill>
                <a:srgbClr val="1F49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ight Brace 42"/>
            <p:cNvSpPr/>
            <p:nvPr/>
          </p:nvSpPr>
          <p:spPr>
            <a:xfrm rot="10800000">
              <a:off x="8219184" y="928867"/>
              <a:ext cx="1137858" cy="5000263"/>
            </a:xfrm>
            <a:prstGeom prst="rightBrace">
              <a:avLst>
                <a:gd name="adj1" fmla="val 134470"/>
                <a:gd name="adj2" fmla="val 50000"/>
              </a:avLst>
            </a:prstGeom>
            <a:ln w="28575" cmpd="sng">
              <a:solidFill>
                <a:srgbClr val="7DC3E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203200" y="1162214"/>
            <a:ext cx="2647824" cy="443198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This project is the final assignment for Applied Data Science Capstone course on Coursera.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purpose of this project is to discuss a business problem; leverage what the data science certificate courses cover and discover the solution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/>
                <a:ea typeface="Arial Narrow" charset="0"/>
                <a:cs typeface="Century Gothic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This is a good exercise for the learners to explore data to find out the opportunity in business use case study.</a:t>
            </a:r>
          </a:p>
        </p:txBody>
      </p:sp>
      <p:sp>
        <p:nvSpPr>
          <p:cNvPr id="2" name="Rectangle 1"/>
          <p:cNvSpPr/>
          <p:nvPr/>
        </p:nvSpPr>
        <p:spPr>
          <a:xfrm>
            <a:off x="9169400" y="2510135"/>
            <a:ext cx="2743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business problem address here is about recent EQAO results for 2017-2018 in Toronto Jr elementary schools and Sr secondary schools.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EQAO results rise public immediate attentions regarding the academic improvement.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680311" y="316522"/>
            <a:ext cx="8754452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400" dirty="0">
                <a:latin typeface="Century Gothic"/>
                <a:cs typeface="Century Gothic"/>
              </a:rPr>
              <a:t>Project Introduction</a:t>
            </a:r>
            <a:endParaRPr lang="en-US" sz="3400" dirty="0">
              <a:solidFill>
                <a:schemeClr val="tx1">
                  <a:lumMod val="65000"/>
                  <a:lumOff val="35000"/>
                </a:schemeClr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91276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8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4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3" dur="3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6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1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9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3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3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5" grpId="0" animBg="1"/>
      <p:bldP spid="11" grpId="0" animBg="1"/>
      <p:bldP spid="6" grpId="0" animBg="1"/>
      <p:bldP spid="12" grpId="0" animBg="1"/>
      <p:bldP spid="7" grpId="0" animBg="1"/>
      <p:bldP spid="7" grpId="1" animBg="1"/>
      <p:bldP spid="7" grpId="2" animBg="1"/>
      <p:bldP spid="13" grpId="0" animBg="1"/>
      <p:bldP spid="13" grpId="1" animBg="1"/>
      <p:bldP spid="14" grpId="0" animBg="1"/>
      <p:bldP spid="15" grpId="0" animBg="1"/>
      <p:bldP spid="45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02BAB-D1EE-354C-B25E-828EDD644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87" y="214068"/>
            <a:ext cx="11297825" cy="649304"/>
          </a:xfrm>
        </p:spPr>
        <p:txBody>
          <a:bodyPr/>
          <a:lstStyle/>
          <a:p>
            <a:pPr algn="ctr"/>
            <a:r>
              <a:rPr lang="en-US" sz="2800" dirty="0"/>
              <a:t>Toronto – International Business Center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EAB1E-85BA-2648-8DA2-D8741586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F3ECF-9E90-4339-A08B-90B4B7A7F027}" type="slidenum">
              <a:rPr lang="en-US" smtClean="0"/>
              <a:t>4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72C5865-BEFD-8942-975D-9624FD2EC8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087" y="1187505"/>
            <a:ext cx="6737484" cy="519430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296C6F0-9BEF-7949-8E24-F9989FAB91C9}"/>
              </a:ext>
            </a:extLst>
          </p:cNvPr>
          <p:cNvSpPr txBox="1"/>
          <p:nvPr/>
        </p:nvSpPr>
        <p:spPr>
          <a:xfrm>
            <a:off x="7659592" y="1754592"/>
            <a:ext cx="408532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CA" dirty="0"/>
              <a:t>Toronto is the biggest city in Canada, with a population of 2,731,571.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A" dirty="0"/>
              <a:t>Toronto is a truly international business center in North America and financial capital of Canada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A" dirty="0"/>
              <a:t>Toronto is also the largest centre of education, research and innovation in Canada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A" dirty="0"/>
              <a:t>All schools in Toronto take their curricular mandate from the Ontario Ministry of Education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A" dirty="0"/>
              <a:t>There are four types of school boards in Ontario, English Public, English Catholic, French Public, or French Catholic schools.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3373F5-8994-9044-B23A-3354D61CEC79}"/>
              </a:ext>
            </a:extLst>
          </p:cNvPr>
          <p:cNvSpPr txBox="1"/>
          <p:nvPr/>
        </p:nvSpPr>
        <p:spPr>
          <a:xfrm>
            <a:off x="8503920" y="1084635"/>
            <a:ext cx="182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About Toronto</a:t>
            </a:r>
          </a:p>
        </p:txBody>
      </p:sp>
    </p:spTree>
    <p:extLst>
      <p:ext uri="{BB962C8B-B14F-4D97-AF65-F5344CB8AC3E}">
        <p14:creationId xmlns:p14="http://schemas.microsoft.com/office/powerpoint/2010/main" val="351888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rc 13"/>
          <p:cNvSpPr/>
          <p:nvPr/>
        </p:nvSpPr>
        <p:spPr>
          <a:xfrm flipH="1" flipV="1">
            <a:off x="521693" y="2017949"/>
            <a:ext cx="2944182" cy="3133790"/>
          </a:xfrm>
          <a:prstGeom prst="arc">
            <a:avLst>
              <a:gd name="adj1" fmla="val 9351892"/>
              <a:gd name="adj2" fmla="val 17950167"/>
            </a:avLst>
          </a:prstGeom>
          <a:ln w="6350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Century Gothic"/>
              <a:cs typeface="Century Gothic"/>
            </a:endParaRPr>
          </a:p>
        </p:txBody>
      </p:sp>
      <p:sp>
        <p:nvSpPr>
          <p:cNvPr id="17" name="Arc 16"/>
          <p:cNvSpPr/>
          <p:nvPr/>
        </p:nvSpPr>
        <p:spPr>
          <a:xfrm flipH="1" flipV="1">
            <a:off x="521693" y="1412262"/>
            <a:ext cx="3513225" cy="3739479"/>
          </a:xfrm>
          <a:prstGeom prst="arc">
            <a:avLst>
              <a:gd name="adj1" fmla="val 4656103"/>
              <a:gd name="adj2" fmla="val 8751791"/>
            </a:avLst>
          </a:prstGeom>
          <a:ln w="6350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Century Gothic"/>
              <a:cs typeface="Century Gothic"/>
            </a:endParaRPr>
          </a:p>
        </p:txBody>
      </p:sp>
      <p:sp>
        <p:nvSpPr>
          <p:cNvPr id="15" name="Arc 14"/>
          <p:cNvSpPr/>
          <p:nvPr/>
        </p:nvSpPr>
        <p:spPr>
          <a:xfrm flipH="1" flipV="1">
            <a:off x="521692" y="1669752"/>
            <a:ext cx="3271313" cy="3481988"/>
          </a:xfrm>
          <a:prstGeom prst="arc">
            <a:avLst>
              <a:gd name="adj1" fmla="val 6503185"/>
              <a:gd name="adj2" fmla="val 13076166"/>
            </a:avLst>
          </a:prstGeom>
          <a:noFill/>
          <a:ln w="6350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Century Gothic"/>
              <a:cs typeface="Century Gothic"/>
            </a:endParaRPr>
          </a:p>
        </p:txBody>
      </p:sp>
      <p:sp>
        <p:nvSpPr>
          <p:cNvPr id="18" name="Arc 17"/>
          <p:cNvSpPr/>
          <p:nvPr/>
        </p:nvSpPr>
        <p:spPr>
          <a:xfrm flipH="1" flipV="1">
            <a:off x="362936" y="1398357"/>
            <a:ext cx="3777817" cy="4021112"/>
          </a:xfrm>
          <a:prstGeom prst="arc">
            <a:avLst>
              <a:gd name="adj1" fmla="val 11385404"/>
              <a:gd name="adj2" fmla="val 13891520"/>
            </a:avLst>
          </a:prstGeom>
          <a:ln w="635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Century Gothic"/>
              <a:cs typeface="Century Gothic"/>
            </a:endParaRPr>
          </a:p>
        </p:txBody>
      </p:sp>
      <p:sp>
        <p:nvSpPr>
          <p:cNvPr id="2" name="Arc 1"/>
          <p:cNvSpPr/>
          <p:nvPr/>
        </p:nvSpPr>
        <p:spPr>
          <a:xfrm flipH="1" flipV="1">
            <a:off x="-318133" y="1398357"/>
            <a:ext cx="4458887" cy="4746042"/>
          </a:xfrm>
          <a:prstGeom prst="arc">
            <a:avLst>
              <a:gd name="adj1" fmla="val 4631343"/>
              <a:gd name="adj2" fmla="val 8105059"/>
            </a:avLst>
          </a:prstGeom>
          <a:ln w="889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entury Gothic"/>
                <a:cs typeface="Century Gothic"/>
              </a:rPr>
              <a:t> </a:t>
            </a:r>
          </a:p>
        </p:txBody>
      </p:sp>
      <p:sp>
        <p:nvSpPr>
          <p:cNvPr id="12" name="Arc 11"/>
          <p:cNvSpPr/>
          <p:nvPr/>
        </p:nvSpPr>
        <p:spPr>
          <a:xfrm flipH="1" flipV="1">
            <a:off x="-235662" y="908981"/>
            <a:ext cx="4458887" cy="4746042"/>
          </a:xfrm>
          <a:prstGeom prst="arc">
            <a:avLst>
              <a:gd name="adj1" fmla="val 11132915"/>
              <a:gd name="adj2" fmla="val 13428451"/>
            </a:avLst>
          </a:prstGeom>
          <a:ln w="889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entury Gothic"/>
                <a:cs typeface="Century Gothic"/>
              </a:rPr>
              <a:t> </a:t>
            </a:r>
          </a:p>
        </p:txBody>
      </p:sp>
      <p:sp>
        <p:nvSpPr>
          <p:cNvPr id="16" name="Arc 15"/>
          <p:cNvSpPr/>
          <p:nvPr/>
        </p:nvSpPr>
        <p:spPr>
          <a:xfrm flipH="1" flipV="1">
            <a:off x="736611" y="2133349"/>
            <a:ext cx="2520849" cy="2683194"/>
          </a:xfrm>
          <a:prstGeom prst="arc">
            <a:avLst>
              <a:gd name="adj1" fmla="val 5672893"/>
              <a:gd name="adj2" fmla="val 11396437"/>
            </a:avLst>
          </a:prstGeom>
          <a:noFill/>
          <a:ln w="889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Century Gothic"/>
              <a:cs typeface="Century Gothic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863589" y="508045"/>
            <a:ext cx="566216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EQAO is an an independent government agency in Ontario. EQAO is develops and oversees tests that Ontario students must take in Grades 3, 6, 9, and 10.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  <a:cs typeface="Century Gothic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968708" y="5844028"/>
            <a:ext cx="4484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latin typeface="Century Gothic" panose="020B0502020202020204" pitchFamily="34" charset="0"/>
              </a:rPr>
              <a:t>There is growing number of students using or searching for private tutor services.</a:t>
            </a:r>
            <a:endParaRPr lang="en-US" sz="1400" b="1" dirty="0">
              <a:latin typeface="Century Gothic" panose="020B0502020202020204" pitchFamily="34" charset="0"/>
              <a:cs typeface="Century Gothic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863590" y="2050381"/>
            <a:ext cx="512064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entury Gothic" panose="020B0502020202020204" pitchFamily="34" charset="0"/>
                <a:cs typeface="Century Gothic"/>
              </a:rPr>
              <a:t>According to EQAO results, </a:t>
            </a:r>
            <a:r>
              <a:rPr lang="en-CA" sz="1400" dirty="0">
                <a:latin typeface="Century Gothic" panose="020B0502020202020204" pitchFamily="34" charset="0"/>
              </a:rPr>
              <a:t>62%of Grade 3 students met the math standards and For Grade 9 students, only 44 per cent met the standard in the applied math</a:t>
            </a:r>
            <a:endParaRPr lang="en-US" sz="1400" b="1" dirty="0">
              <a:latin typeface="Century Gothic" panose="020B0502020202020204" pitchFamily="34" charset="0"/>
              <a:cs typeface="Century Gothic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968708" y="3595634"/>
            <a:ext cx="566216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>
                <a:latin typeface="Century Gothic" panose="020B0502020202020204" pitchFamily="34" charset="0"/>
              </a:rPr>
              <a:t>The Ontario Government announced a four-year math strategy after the release of results from 2017-2018 year’s EQAO standardized testing.</a:t>
            </a:r>
            <a:endParaRPr lang="en-US" sz="1400" b="1" dirty="0">
              <a:latin typeface="Century Gothic" panose="020B0502020202020204" pitchFamily="34" charset="0"/>
              <a:cs typeface="Century Gothic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4299510" y="3591388"/>
            <a:ext cx="1200359" cy="731520"/>
            <a:chOff x="4299510" y="3591388"/>
            <a:chExt cx="1200359" cy="731520"/>
          </a:xfrm>
        </p:grpSpPr>
        <p:sp>
          <p:nvSpPr>
            <p:cNvPr id="48" name="Oval 47"/>
            <p:cNvSpPr/>
            <p:nvPr/>
          </p:nvSpPr>
          <p:spPr>
            <a:xfrm>
              <a:off x="4768349" y="3591388"/>
              <a:ext cx="731520" cy="7315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atin typeface="Century Gothic"/>
                  <a:cs typeface="Century Gothic"/>
                </a:rPr>
                <a:t>3</a:t>
              </a:r>
            </a:p>
          </p:txBody>
        </p:sp>
        <p:cxnSp>
          <p:nvCxnSpPr>
            <p:cNvPr id="122" name="Straight Connector 121"/>
            <p:cNvCxnSpPr>
              <a:cxnSpLocks/>
              <a:endCxn id="48" idx="2"/>
            </p:cNvCxnSpPr>
            <p:nvPr/>
          </p:nvCxnSpPr>
          <p:spPr>
            <a:xfrm>
              <a:off x="4299510" y="3943577"/>
              <a:ext cx="468839" cy="13571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051046" y="2026224"/>
            <a:ext cx="1440867" cy="985596"/>
            <a:chOff x="4051046" y="2026224"/>
            <a:chExt cx="1440867" cy="985596"/>
          </a:xfrm>
        </p:grpSpPr>
        <p:sp>
          <p:nvSpPr>
            <p:cNvPr id="50" name="Oval 49"/>
            <p:cNvSpPr/>
            <p:nvPr/>
          </p:nvSpPr>
          <p:spPr>
            <a:xfrm>
              <a:off x="4760393" y="2026224"/>
              <a:ext cx="731520" cy="73152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atin typeface="Century Gothic"/>
                  <a:cs typeface="Century Gothic"/>
                </a:rPr>
                <a:t>2</a:t>
              </a: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4051046" y="2389171"/>
              <a:ext cx="709352" cy="622649"/>
              <a:chOff x="6096000" y="1920259"/>
              <a:chExt cx="239465" cy="622649"/>
            </a:xfrm>
          </p:grpSpPr>
          <p:cxnSp>
            <p:nvCxnSpPr>
              <p:cNvPr id="128" name="Straight Connector 127"/>
              <p:cNvCxnSpPr/>
              <p:nvPr/>
            </p:nvCxnSpPr>
            <p:spPr>
              <a:xfrm flipV="1">
                <a:off x="6096000" y="1920259"/>
                <a:ext cx="0" cy="622649"/>
              </a:xfrm>
              <a:prstGeom prst="line">
                <a:avLst/>
              </a:prstGeom>
              <a:ln w="254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>
                <a:cxnSpLocks/>
                <a:endCxn id="50" idx="2"/>
              </p:cNvCxnSpPr>
              <p:nvPr/>
            </p:nvCxnSpPr>
            <p:spPr>
              <a:xfrm>
                <a:off x="6096000" y="1920259"/>
                <a:ext cx="239465" cy="2813"/>
              </a:xfrm>
              <a:prstGeom prst="line">
                <a:avLst/>
              </a:prstGeom>
              <a:ln w="254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Group 6"/>
          <p:cNvGrpSpPr/>
          <p:nvPr/>
        </p:nvGrpSpPr>
        <p:grpSpPr>
          <a:xfrm>
            <a:off x="2584929" y="565232"/>
            <a:ext cx="2888340" cy="740148"/>
            <a:chOff x="2584929" y="565232"/>
            <a:chExt cx="2888340" cy="740148"/>
          </a:xfrm>
        </p:grpSpPr>
        <p:sp>
          <p:nvSpPr>
            <p:cNvPr id="49" name="Oval 48"/>
            <p:cNvSpPr/>
            <p:nvPr/>
          </p:nvSpPr>
          <p:spPr>
            <a:xfrm>
              <a:off x="4741749" y="565232"/>
              <a:ext cx="731520" cy="7315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latin typeface="Century Gothic"/>
                  <a:cs typeface="Century Gothic"/>
                </a:rPr>
                <a:t>1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584929" y="908981"/>
              <a:ext cx="2156820" cy="396399"/>
              <a:chOff x="6096000" y="811291"/>
              <a:chExt cx="1044929" cy="396399"/>
            </a:xfrm>
          </p:grpSpPr>
          <p:cxnSp>
            <p:nvCxnSpPr>
              <p:cNvPr id="136" name="Straight Connector 135"/>
              <p:cNvCxnSpPr/>
              <p:nvPr/>
            </p:nvCxnSpPr>
            <p:spPr>
              <a:xfrm flipV="1">
                <a:off x="6096000" y="827486"/>
                <a:ext cx="0" cy="380204"/>
              </a:xfrm>
              <a:prstGeom prst="line">
                <a:avLst/>
              </a:prstGeom>
              <a:ln w="25400">
                <a:solidFill>
                  <a:srgbClr val="1F497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>
                <a:cxnSpLocks/>
                <a:endCxn id="49" idx="2"/>
              </p:cNvCxnSpPr>
              <p:nvPr/>
            </p:nvCxnSpPr>
            <p:spPr>
              <a:xfrm>
                <a:off x="6096000" y="811291"/>
                <a:ext cx="1044929" cy="22011"/>
              </a:xfrm>
              <a:prstGeom prst="line">
                <a:avLst/>
              </a:prstGeom>
              <a:ln w="254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6" name="Rectangle 45"/>
          <p:cNvSpPr/>
          <p:nvPr/>
        </p:nvSpPr>
        <p:spPr>
          <a:xfrm>
            <a:off x="117235" y="2813537"/>
            <a:ext cx="3048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>
                <a:latin typeface="Century Gothic"/>
                <a:cs typeface="Century Gothic"/>
              </a:rPr>
              <a:t>Problems and  the Impacts</a:t>
            </a:r>
            <a:endParaRPr lang="en-US" sz="3000" dirty="0">
              <a:solidFill>
                <a:schemeClr val="tx1">
                  <a:lumMod val="65000"/>
                  <a:lumOff val="35000"/>
                </a:schemeClr>
              </a:solidFill>
              <a:latin typeface="Century Gothic"/>
              <a:cs typeface="Century Gothic"/>
            </a:endParaRPr>
          </a:p>
        </p:txBody>
      </p:sp>
      <p:grpSp>
        <p:nvGrpSpPr>
          <p:cNvPr id="32" name="Группа 1121"/>
          <p:cNvGrpSpPr/>
          <p:nvPr/>
        </p:nvGrpSpPr>
        <p:grpSpPr>
          <a:xfrm>
            <a:off x="6446746" y="10870027"/>
            <a:ext cx="1070559" cy="594755"/>
            <a:chOff x="2457516" y="3363001"/>
            <a:chExt cx="407758" cy="226532"/>
          </a:xfrm>
        </p:grpSpPr>
        <p:sp>
          <p:nvSpPr>
            <p:cNvPr id="33" name="Freeform 1364"/>
            <p:cNvSpPr>
              <a:spLocks/>
            </p:cNvSpPr>
            <p:nvPr/>
          </p:nvSpPr>
          <p:spPr bwMode="auto">
            <a:xfrm>
              <a:off x="2469873" y="3363001"/>
              <a:ext cx="387164" cy="226532"/>
            </a:xfrm>
            <a:custGeom>
              <a:avLst/>
              <a:gdLst>
                <a:gd name="T0" fmla="*/ 0 w 376"/>
                <a:gd name="T1" fmla="*/ 220 h 220"/>
                <a:gd name="T2" fmla="*/ 18 w 376"/>
                <a:gd name="T3" fmla="*/ 220 h 220"/>
                <a:gd name="T4" fmla="*/ 18 w 376"/>
                <a:gd name="T5" fmla="*/ 158 h 220"/>
                <a:gd name="T6" fmla="*/ 56 w 376"/>
                <a:gd name="T7" fmla="*/ 158 h 220"/>
                <a:gd name="T8" fmla="*/ 56 w 376"/>
                <a:gd name="T9" fmla="*/ 220 h 220"/>
                <a:gd name="T10" fmla="*/ 96 w 376"/>
                <a:gd name="T11" fmla="*/ 220 h 220"/>
                <a:gd name="T12" fmla="*/ 96 w 376"/>
                <a:gd name="T13" fmla="*/ 120 h 220"/>
                <a:gd name="T14" fmla="*/ 132 w 376"/>
                <a:gd name="T15" fmla="*/ 120 h 220"/>
                <a:gd name="T16" fmla="*/ 132 w 376"/>
                <a:gd name="T17" fmla="*/ 220 h 220"/>
                <a:gd name="T18" fmla="*/ 172 w 376"/>
                <a:gd name="T19" fmla="*/ 220 h 220"/>
                <a:gd name="T20" fmla="*/ 172 w 376"/>
                <a:gd name="T21" fmla="*/ 82 h 220"/>
                <a:gd name="T22" fmla="*/ 208 w 376"/>
                <a:gd name="T23" fmla="*/ 82 h 220"/>
                <a:gd name="T24" fmla="*/ 208 w 376"/>
                <a:gd name="T25" fmla="*/ 220 h 220"/>
                <a:gd name="T26" fmla="*/ 248 w 376"/>
                <a:gd name="T27" fmla="*/ 220 h 220"/>
                <a:gd name="T28" fmla="*/ 248 w 376"/>
                <a:gd name="T29" fmla="*/ 38 h 220"/>
                <a:gd name="T30" fmla="*/ 286 w 376"/>
                <a:gd name="T31" fmla="*/ 38 h 220"/>
                <a:gd name="T32" fmla="*/ 286 w 376"/>
                <a:gd name="T33" fmla="*/ 220 h 220"/>
                <a:gd name="T34" fmla="*/ 324 w 376"/>
                <a:gd name="T35" fmla="*/ 220 h 220"/>
                <a:gd name="T36" fmla="*/ 324 w 376"/>
                <a:gd name="T37" fmla="*/ 0 h 220"/>
                <a:gd name="T38" fmla="*/ 362 w 376"/>
                <a:gd name="T39" fmla="*/ 0 h 220"/>
                <a:gd name="T40" fmla="*/ 362 w 376"/>
                <a:gd name="T41" fmla="*/ 220 h 220"/>
                <a:gd name="T42" fmla="*/ 376 w 376"/>
                <a:gd name="T43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6" h="220">
                  <a:moveTo>
                    <a:pt x="0" y="220"/>
                  </a:moveTo>
                  <a:lnTo>
                    <a:pt x="18" y="220"/>
                  </a:lnTo>
                  <a:lnTo>
                    <a:pt x="18" y="158"/>
                  </a:lnTo>
                  <a:lnTo>
                    <a:pt x="56" y="158"/>
                  </a:lnTo>
                  <a:lnTo>
                    <a:pt x="56" y="220"/>
                  </a:lnTo>
                  <a:lnTo>
                    <a:pt x="96" y="220"/>
                  </a:lnTo>
                  <a:lnTo>
                    <a:pt x="96" y="120"/>
                  </a:lnTo>
                  <a:lnTo>
                    <a:pt x="132" y="120"/>
                  </a:lnTo>
                  <a:lnTo>
                    <a:pt x="132" y="220"/>
                  </a:lnTo>
                  <a:lnTo>
                    <a:pt x="172" y="220"/>
                  </a:lnTo>
                  <a:lnTo>
                    <a:pt x="172" y="82"/>
                  </a:lnTo>
                  <a:lnTo>
                    <a:pt x="208" y="82"/>
                  </a:lnTo>
                  <a:lnTo>
                    <a:pt x="208" y="220"/>
                  </a:lnTo>
                  <a:lnTo>
                    <a:pt x="248" y="220"/>
                  </a:lnTo>
                  <a:lnTo>
                    <a:pt x="248" y="38"/>
                  </a:lnTo>
                  <a:lnTo>
                    <a:pt x="286" y="38"/>
                  </a:lnTo>
                  <a:lnTo>
                    <a:pt x="286" y="220"/>
                  </a:lnTo>
                  <a:lnTo>
                    <a:pt x="324" y="220"/>
                  </a:lnTo>
                  <a:lnTo>
                    <a:pt x="324" y="0"/>
                  </a:lnTo>
                  <a:lnTo>
                    <a:pt x="362" y="0"/>
                  </a:lnTo>
                  <a:lnTo>
                    <a:pt x="362" y="220"/>
                  </a:lnTo>
                  <a:lnTo>
                    <a:pt x="376" y="220"/>
                  </a:lnTo>
                </a:path>
              </a:pathLst>
            </a:custGeom>
            <a:noFill/>
            <a:ln w="3810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Line 1365"/>
            <p:cNvSpPr>
              <a:spLocks noChangeShapeType="1"/>
            </p:cNvSpPr>
            <p:nvPr/>
          </p:nvSpPr>
          <p:spPr bwMode="auto">
            <a:xfrm>
              <a:off x="2457516" y="3589533"/>
              <a:ext cx="407758" cy="0"/>
            </a:xfrm>
            <a:prstGeom prst="line">
              <a:avLst/>
            </a:prstGeom>
            <a:noFill/>
            <a:ln w="38100" cap="rnd">
              <a:solidFill>
                <a:schemeClr val="tx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407125" y="5165645"/>
            <a:ext cx="3074482" cy="1300703"/>
            <a:chOff x="2407125" y="5165645"/>
            <a:chExt cx="3074482" cy="1300703"/>
          </a:xfrm>
        </p:grpSpPr>
        <p:grpSp>
          <p:nvGrpSpPr>
            <p:cNvPr id="4" name="Group 3"/>
            <p:cNvGrpSpPr/>
            <p:nvPr/>
          </p:nvGrpSpPr>
          <p:grpSpPr>
            <a:xfrm>
              <a:off x="2407125" y="5165645"/>
              <a:ext cx="2368774" cy="978755"/>
              <a:chOff x="2407125" y="5165645"/>
              <a:chExt cx="2368774" cy="978755"/>
            </a:xfrm>
          </p:grpSpPr>
          <p:cxnSp>
            <p:nvCxnSpPr>
              <p:cNvPr id="99" name="Straight Connector 98"/>
              <p:cNvCxnSpPr/>
              <p:nvPr/>
            </p:nvCxnSpPr>
            <p:spPr>
              <a:xfrm>
                <a:off x="2410673" y="5165645"/>
                <a:ext cx="0" cy="978754"/>
              </a:xfrm>
              <a:prstGeom prst="line">
                <a:avLst/>
              </a:prstGeom>
              <a:ln w="254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>
                <a:cxnSpLocks/>
                <a:endCxn id="47" idx="2"/>
              </p:cNvCxnSpPr>
              <p:nvPr/>
            </p:nvCxnSpPr>
            <p:spPr>
              <a:xfrm flipV="1">
                <a:off x="2407125" y="6113494"/>
                <a:ext cx="2368774" cy="30906"/>
              </a:xfrm>
              <a:prstGeom prst="line">
                <a:avLst/>
              </a:prstGeom>
              <a:ln w="254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Oval 46"/>
            <p:cNvSpPr/>
            <p:nvPr/>
          </p:nvSpPr>
          <p:spPr>
            <a:xfrm>
              <a:off x="4775899" y="5760640"/>
              <a:ext cx="705708" cy="70570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latin typeface="Century Gothic"/>
                  <a:cs typeface="Century Gothic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401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8229 -0.10185 L -2.08333E-6 1.48148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15" y="50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078 -0.21759 L -6.25E-7 -3.7037E-7 " pathEditMode="relative" ptsTypes="AA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155 0.09722 L -6.25E-6 7.40741E-7 " pathEditMode="relative" ptsTypes="AA">
                                      <p:cBhvr>
                                        <p:cTn id="1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54 0.18518 L 3.33333E-6 -7.03704E-6 " pathEditMode="relative" ptsTypes="AA">
                                      <p:cBhvr>
                                        <p:cTn id="1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2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1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1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1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 animBg="1"/>
      <p:bldP spid="15" grpId="0" animBg="1"/>
      <p:bldP spid="18" grpId="0" animBg="1"/>
      <p:bldP spid="2" grpId="0" animBg="1"/>
      <p:bldP spid="12" grpId="0" animBg="1"/>
      <p:bldP spid="16" grpId="0" animBg="1"/>
      <p:bldP spid="52" grpId="0"/>
      <p:bldP spid="54" grpId="0"/>
      <p:bldP spid="53" grpId="0"/>
      <p:bldP spid="55" grpId="0"/>
      <p:bldP spid="4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530" y="128718"/>
            <a:ext cx="10822270" cy="649304"/>
          </a:xfrm>
        </p:spPr>
        <p:txBody>
          <a:bodyPr/>
          <a:lstStyle/>
          <a:p>
            <a:pPr algn="ctr"/>
            <a:r>
              <a:rPr lang="en-US" dirty="0"/>
              <a:t>Business Opportunity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31530" y="1047750"/>
            <a:ext cx="10822270" cy="406400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Century Gothic" panose="020B0502020202020204" pitchFamily="34" charset="0"/>
              </a:rPr>
              <a:t>Business problem brings opportunities. Want to open a after-school tutor service in Toronto?</a:t>
            </a:r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547283">
            <a:off x="3124139" y="2006327"/>
            <a:ext cx="2003664" cy="1847124"/>
          </a:xfrm>
          <a:custGeom>
            <a:avLst/>
            <a:gdLst>
              <a:gd name="T0" fmla="*/ 340 w 423"/>
              <a:gd name="T1" fmla="*/ 339 h 419"/>
              <a:gd name="T2" fmla="*/ 423 w 423"/>
              <a:gd name="T3" fmla="*/ 182 h 419"/>
              <a:gd name="T4" fmla="*/ 210 w 423"/>
              <a:gd name="T5" fmla="*/ 10 h 419"/>
              <a:gd name="T6" fmla="*/ 0 w 423"/>
              <a:gd name="T7" fmla="*/ 197 h 419"/>
              <a:gd name="T8" fmla="*/ 210 w 423"/>
              <a:gd name="T9" fmla="*/ 384 h 419"/>
              <a:gd name="T10" fmla="*/ 262 w 423"/>
              <a:gd name="T11" fmla="*/ 377 h 419"/>
              <a:gd name="T12" fmla="*/ 382 w 423"/>
              <a:gd name="T13" fmla="*/ 419 h 419"/>
              <a:gd name="T14" fmla="*/ 340 w 423"/>
              <a:gd name="T15" fmla="*/ 339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3" h="419">
                <a:moveTo>
                  <a:pt x="340" y="339"/>
                </a:moveTo>
                <a:cubicBezTo>
                  <a:pt x="390" y="300"/>
                  <a:pt x="423" y="242"/>
                  <a:pt x="423" y="182"/>
                </a:cubicBezTo>
                <a:cubicBezTo>
                  <a:pt x="423" y="79"/>
                  <a:pt x="332" y="0"/>
                  <a:pt x="210" y="10"/>
                </a:cubicBezTo>
                <a:cubicBezTo>
                  <a:pt x="95" y="20"/>
                  <a:pt x="0" y="94"/>
                  <a:pt x="0" y="197"/>
                </a:cubicBezTo>
                <a:cubicBezTo>
                  <a:pt x="0" y="300"/>
                  <a:pt x="94" y="384"/>
                  <a:pt x="210" y="384"/>
                </a:cubicBezTo>
                <a:cubicBezTo>
                  <a:pt x="228" y="384"/>
                  <a:pt x="245" y="381"/>
                  <a:pt x="262" y="377"/>
                </a:cubicBezTo>
                <a:cubicBezTo>
                  <a:pt x="291" y="391"/>
                  <a:pt x="337" y="409"/>
                  <a:pt x="382" y="419"/>
                </a:cubicBezTo>
                <a:cubicBezTo>
                  <a:pt x="363" y="400"/>
                  <a:pt x="350" y="370"/>
                  <a:pt x="340" y="3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75000"/>
                </a:schemeClr>
              </a:gs>
              <a:gs pos="10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585448">
            <a:off x="4835450" y="2019612"/>
            <a:ext cx="2073672" cy="1841542"/>
          </a:xfrm>
          <a:custGeom>
            <a:avLst/>
            <a:gdLst>
              <a:gd name="T0" fmla="*/ 348 w 412"/>
              <a:gd name="T1" fmla="*/ 332 h 418"/>
              <a:gd name="T2" fmla="*/ 407 w 412"/>
              <a:gd name="T3" fmla="*/ 180 h 418"/>
              <a:gd name="T4" fmla="*/ 205 w 412"/>
              <a:gd name="T5" fmla="*/ 10 h 418"/>
              <a:gd name="T6" fmla="*/ 0 w 412"/>
              <a:gd name="T7" fmla="*/ 201 h 418"/>
              <a:gd name="T8" fmla="*/ 205 w 412"/>
              <a:gd name="T9" fmla="*/ 392 h 418"/>
              <a:gd name="T10" fmla="*/ 288 w 412"/>
              <a:gd name="T11" fmla="*/ 370 h 418"/>
              <a:gd name="T12" fmla="*/ 384 w 412"/>
              <a:gd name="T13" fmla="*/ 418 h 418"/>
              <a:gd name="T14" fmla="*/ 348 w 412"/>
              <a:gd name="T15" fmla="*/ 332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12" h="418">
                <a:moveTo>
                  <a:pt x="348" y="332"/>
                </a:moveTo>
                <a:cubicBezTo>
                  <a:pt x="392" y="291"/>
                  <a:pt x="412" y="236"/>
                  <a:pt x="407" y="180"/>
                </a:cubicBezTo>
                <a:cubicBezTo>
                  <a:pt x="398" y="90"/>
                  <a:pt x="337" y="21"/>
                  <a:pt x="205" y="10"/>
                </a:cubicBezTo>
                <a:cubicBezTo>
                  <a:pt x="82" y="0"/>
                  <a:pt x="0" y="96"/>
                  <a:pt x="0" y="201"/>
                </a:cubicBezTo>
                <a:cubicBezTo>
                  <a:pt x="0" y="307"/>
                  <a:pt x="93" y="405"/>
                  <a:pt x="205" y="392"/>
                </a:cubicBezTo>
                <a:cubicBezTo>
                  <a:pt x="236" y="389"/>
                  <a:pt x="264" y="381"/>
                  <a:pt x="288" y="370"/>
                </a:cubicBezTo>
                <a:cubicBezTo>
                  <a:pt x="318" y="390"/>
                  <a:pt x="356" y="412"/>
                  <a:pt x="384" y="418"/>
                </a:cubicBezTo>
                <a:cubicBezTo>
                  <a:pt x="365" y="399"/>
                  <a:pt x="354" y="363"/>
                  <a:pt x="348" y="332"/>
                </a:cubicBezTo>
                <a:close/>
              </a:path>
            </a:pathLst>
          </a:custGeom>
          <a:gradFill flip="none" rotWithShape="1">
            <a:gsLst>
              <a:gs pos="0">
                <a:schemeClr val="accent3">
                  <a:alpha val="75000"/>
                </a:schemeClr>
              </a:gs>
              <a:gs pos="100000">
                <a:schemeClr val="accent3">
                  <a:alpha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21064990" flipH="1">
            <a:off x="6662560" y="1991955"/>
            <a:ext cx="1916308" cy="2055292"/>
          </a:xfrm>
          <a:custGeom>
            <a:avLst/>
            <a:gdLst>
              <a:gd name="T0" fmla="*/ 428 w 428"/>
              <a:gd name="T1" fmla="*/ 205 h 495"/>
              <a:gd name="T2" fmla="*/ 213 w 428"/>
              <a:gd name="T3" fmla="*/ 12 h 495"/>
              <a:gd name="T4" fmla="*/ 0 w 428"/>
              <a:gd name="T5" fmla="*/ 211 h 495"/>
              <a:gd name="T6" fmla="*/ 213 w 428"/>
              <a:gd name="T7" fmla="*/ 410 h 495"/>
              <a:gd name="T8" fmla="*/ 213 w 428"/>
              <a:gd name="T9" fmla="*/ 410 h 495"/>
              <a:gd name="T10" fmla="*/ 280 w 428"/>
              <a:gd name="T11" fmla="*/ 495 h 495"/>
              <a:gd name="T12" fmla="*/ 282 w 428"/>
              <a:gd name="T13" fmla="*/ 397 h 495"/>
              <a:gd name="T14" fmla="*/ 428 w 428"/>
              <a:gd name="T15" fmla="*/ 205 h 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28" h="495">
                <a:moveTo>
                  <a:pt x="428" y="205"/>
                </a:moveTo>
                <a:cubicBezTo>
                  <a:pt x="428" y="95"/>
                  <a:pt x="368" y="28"/>
                  <a:pt x="213" y="12"/>
                </a:cubicBezTo>
                <a:cubicBezTo>
                  <a:pt x="96" y="0"/>
                  <a:pt x="0" y="101"/>
                  <a:pt x="0" y="211"/>
                </a:cubicBezTo>
                <a:cubicBezTo>
                  <a:pt x="0" y="321"/>
                  <a:pt x="96" y="420"/>
                  <a:pt x="213" y="410"/>
                </a:cubicBezTo>
                <a:cubicBezTo>
                  <a:pt x="213" y="410"/>
                  <a:pt x="213" y="410"/>
                  <a:pt x="213" y="410"/>
                </a:cubicBezTo>
                <a:cubicBezTo>
                  <a:pt x="233" y="444"/>
                  <a:pt x="256" y="475"/>
                  <a:pt x="280" y="495"/>
                </a:cubicBezTo>
                <a:cubicBezTo>
                  <a:pt x="277" y="464"/>
                  <a:pt x="277" y="433"/>
                  <a:pt x="282" y="397"/>
                </a:cubicBezTo>
                <a:cubicBezTo>
                  <a:pt x="378" y="368"/>
                  <a:pt x="428" y="296"/>
                  <a:pt x="428" y="205"/>
                </a:cubicBezTo>
                <a:close/>
              </a:path>
            </a:pathLst>
          </a:custGeom>
          <a:gradFill flip="none" rotWithShape="1">
            <a:gsLst>
              <a:gs pos="0">
                <a:schemeClr val="accent5">
                  <a:alpha val="75000"/>
                </a:schemeClr>
              </a:gs>
              <a:gs pos="100000">
                <a:schemeClr val="accent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22225" y="2355168"/>
            <a:ext cx="1611788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FF"/>
                </a:solidFill>
              </a:rPr>
              <a:t>“I have been googling for this kind of opportunity, but I am not familiar the  software can help me to make up my mind, any suggestions …”</a:t>
            </a:r>
          </a:p>
          <a:p>
            <a:endParaRPr lang="en-US" sz="1100" dirty="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37040" y="2395730"/>
            <a:ext cx="16291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FFFF"/>
                </a:solidFill>
              </a:rPr>
              <a:t>“Sounds a good idea. Are there any data analysis need to be done before put idea into an action?”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01571" y="2409175"/>
            <a:ext cx="15844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rgbClr val="FFFFFF"/>
                </a:solidFill>
              </a:rPr>
              <a:t>“Where is the ideal location ?</a:t>
            </a:r>
            <a:r>
              <a:rPr lang="en-US" dirty="0">
                <a:solidFill>
                  <a:srgbClr val="FFFFFF"/>
                </a:solidFill>
              </a:rPr>
              <a:t>”</a:t>
            </a:r>
          </a:p>
        </p:txBody>
      </p:sp>
      <p:grpSp>
        <p:nvGrpSpPr>
          <p:cNvPr id="26" name="Group 4"/>
          <p:cNvGrpSpPr>
            <a:grpSpLocks noChangeAspect="1"/>
          </p:cNvGrpSpPr>
          <p:nvPr/>
        </p:nvGrpSpPr>
        <p:grpSpPr bwMode="auto">
          <a:xfrm>
            <a:off x="4684544" y="4114802"/>
            <a:ext cx="663766" cy="1317625"/>
            <a:chOff x="1506" y="3505"/>
            <a:chExt cx="871" cy="1729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4"/>
          <p:cNvGrpSpPr>
            <a:grpSpLocks noChangeAspect="1"/>
          </p:cNvGrpSpPr>
          <p:nvPr/>
        </p:nvGrpSpPr>
        <p:grpSpPr bwMode="auto">
          <a:xfrm>
            <a:off x="6336560" y="4114802"/>
            <a:ext cx="663766" cy="1317625"/>
            <a:chOff x="1506" y="3505"/>
            <a:chExt cx="871" cy="1729"/>
          </a:xfrm>
          <a:solidFill>
            <a:schemeClr val="accent4"/>
          </a:solidFill>
        </p:grpSpPr>
        <p:sp>
          <p:nvSpPr>
            <p:cNvPr id="31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oup 4"/>
          <p:cNvGrpSpPr>
            <a:grpSpLocks noChangeAspect="1"/>
          </p:cNvGrpSpPr>
          <p:nvPr/>
        </p:nvGrpSpPr>
        <p:grpSpPr bwMode="auto">
          <a:xfrm>
            <a:off x="7162568" y="4114802"/>
            <a:ext cx="663766" cy="1317625"/>
            <a:chOff x="1506" y="3505"/>
            <a:chExt cx="871" cy="1729"/>
          </a:xfrm>
          <a:solidFill>
            <a:schemeClr val="accent5"/>
          </a:solidFill>
        </p:grpSpPr>
        <p:sp>
          <p:nvSpPr>
            <p:cNvPr id="34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5" name="Group 4"/>
          <p:cNvGrpSpPr>
            <a:grpSpLocks noChangeAspect="1"/>
          </p:cNvGrpSpPr>
          <p:nvPr/>
        </p:nvGrpSpPr>
        <p:grpSpPr bwMode="auto">
          <a:xfrm>
            <a:off x="5510552" y="4114802"/>
            <a:ext cx="663766" cy="1317625"/>
            <a:chOff x="1506" y="3505"/>
            <a:chExt cx="871" cy="1729"/>
          </a:xfrm>
          <a:solidFill>
            <a:schemeClr val="accent2"/>
          </a:solidFill>
        </p:grpSpPr>
        <p:sp>
          <p:nvSpPr>
            <p:cNvPr id="46" name="Freeform 5"/>
            <p:cNvSpPr>
              <a:spLocks noEditPoints="1"/>
            </p:cNvSpPr>
            <p:nvPr/>
          </p:nvSpPr>
          <p:spPr bwMode="auto">
            <a:xfrm>
              <a:off x="1777" y="3505"/>
              <a:ext cx="329" cy="325"/>
            </a:xfrm>
            <a:custGeom>
              <a:avLst/>
              <a:gdLst>
                <a:gd name="T0" fmla="*/ 69 w 138"/>
                <a:gd name="T1" fmla="*/ 137 h 137"/>
                <a:gd name="T2" fmla="*/ 0 w 138"/>
                <a:gd name="T3" fmla="*/ 68 h 137"/>
                <a:gd name="T4" fmla="*/ 69 w 138"/>
                <a:gd name="T5" fmla="*/ 0 h 137"/>
                <a:gd name="T6" fmla="*/ 138 w 138"/>
                <a:gd name="T7" fmla="*/ 68 h 137"/>
                <a:gd name="T8" fmla="*/ 69 w 138"/>
                <a:gd name="T9" fmla="*/ 137 h 137"/>
                <a:gd name="T10" fmla="*/ 69 w 138"/>
                <a:gd name="T11" fmla="*/ 14 h 137"/>
                <a:gd name="T12" fmla="*/ 14 w 138"/>
                <a:gd name="T13" fmla="*/ 68 h 137"/>
                <a:gd name="T14" fmla="*/ 69 w 138"/>
                <a:gd name="T15" fmla="*/ 123 h 137"/>
                <a:gd name="T16" fmla="*/ 124 w 138"/>
                <a:gd name="T17" fmla="*/ 68 h 137"/>
                <a:gd name="T18" fmla="*/ 69 w 138"/>
                <a:gd name="T19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137">
                  <a:moveTo>
                    <a:pt x="69" y="137"/>
                  </a:moveTo>
                  <a:cubicBezTo>
                    <a:pt x="31" y="137"/>
                    <a:pt x="0" y="106"/>
                    <a:pt x="0" y="68"/>
                  </a:cubicBezTo>
                  <a:cubicBezTo>
                    <a:pt x="0" y="30"/>
                    <a:pt x="31" y="0"/>
                    <a:pt x="69" y="0"/>
                  </a:cubicBezTo>
                  <a:cubicBezTo>
                    <a:pt x="107" y="0"/>
                    <a:pt x="138" y="30"/>
                    <a:pt x="138" y="68"/>
                  </a:cubicBezTo>
                  <a:cubicBezTo>
                    <a:pt x="138" y="106"/>
                    <a:pt x="107" y="137"/>
                    <a:pt x="69" y="137"/>
                  </a:cubicBezTo>
                  <a:close/>
                  <a:moveTo>
                    <a:pt x="69" y="14"/>
                  </a:moveTo>
                  <a:cubicBezTo>
                    <a:pt x="39" y="14"/>
                    <a:pt x="14" y="38"/>
                    <a:pt x="14" y="68"/>
                  </a:cubicBezTo>
                  <a:cubicBezTo>
                    <a:pt x="14" y="99"/>
                    <a:pt x="39" y="123"/>
                    <a:pt x="69" y="123"/>
                  </a:cubicBezTo>
                  <a:cubicBezTo>
                    <a:pt x="100" y="123"/>
                    <a:pt x="124" y="99"/>
                    <a:pt x="124" y="68"/>
                  </a:cubicBezTo>
                  <a:cubicBezTo>
                    <a:pt x="124" y="38"/>
                    <a:pt x="100" y="14"/>
                    <a:pt x="6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6"/>
            <p:cNvSpPr>
              <a:spLocks noEditPoints="1"/>
            </p:cNvSpPr>
            <p:nvPr/>
          </p:nvSpPr>
          <p:spPr bwMode="auto">
            <a:xfrm>
              <a:off x="1506" y="3870"/>
              <a:ext cx="871" cy="1364"/>
            </a:xfrm>
            <a:custGeom>
              <a:avLst/>
              <a:gdLst>
                <a:gd name="T0" fmla="*/ 205 w 366"/>
                <a:gd name="T1" fmla="*/ 547 h 575"/>
                <a:gd name="T2" fmla="*/ 161 w 366"/>
                <a:gd name="T3" fmla="*/ 547 h 575"/>
                <a:gd name="T4" fmla="*/ 95 w 366"/>
                <a:gd name="T5" fmla="*/ 547 h 575"/>
                <a:gd name="T6" fmla="*/ 105 w 366"/>
                <a:gd name="T7" fmla="*/ 161 h 575"/>
                <a:gd name="T8" fmla="*/ 31 w 366"/>
                <a:gd name="T9" fmla="*/ 287 h 575"/>
                <a:gd name="T10" fmla="*/ 4 w 366"/>
                <a:gd name="T11" fmla="*/ 254 h 575"/>
                <a:gd name="T12" fmla="*/ 12 w 366"/>
                <a:gd name="T13" fmla="*/ 228 h 575"/>
                <a:gd name="T14" fmla="*/ 183 w 366"/>
                <a:gd name="T15" fmla="*/ 0 h 575"/>
                <a:gd name="T16" fmla="*/ 354 w 366"/>
                <a:gd name="T17" fmla="*/ 228 h 575"/>
                <a:gd name="T18" fmla="*/ 363 w 366"/>
                <a:gd name="T19" fmla="*/ 254 h 575"/>
                <a:gd name="T20" fmla="*/ 335 w 366"/>
                <a:gd name="T21" fmla="*/ 287 h 575"/>
                <a:gd name="T22" fmla="*/ 262 w 366"/>
                <a:gd name="T23" fmla="*/ 161 h 575"/>
                <a:gd name="T24" fmla="*/ 271 w 366"/>
                <a:gd name="T25" fmla="*/ 547 h 575"/>
                <a:gd name="T26" fmla="*/ 238 w 366"/>
                <a:gd name="T27" fmla="*/ 575 h 575"/>
                <a:gd name="T28" fmla="*/ 190 w 366"/>
                <a:gd name="T29" fmla="*/ 299 h 575"/>
                <a:gd name="T30" fmla="*/ 238 w 366"/>
                <a:gd name="T31" fmla="*/ 561 h 575"/>
                <a:gd name="T32" fmla="*/ 238 w 366"/>
                <a:gd name="T33" fmla="*/ 561 h 575"/>
                <a:gd name="T34" fmla="*/ 257 w 366"/>
                <a:gd name="T35" fmla="*/ 546 h 575"/>
                <a:gd name="T36" fmla="*/ 256 w 366"/>
                <a:gd name="T37" fmla="*/ 481 h 575"/>
                <a:gd name="T38" fmla="*/ 247 w 366"/>
                <a:gd name="T39" fmla="*/ 127 h 575"/>
                <a:gd name="T40" fmla="*/ 260 w 366"/>
                <a:gd name="T41" fmla="*/ 124 h 575"/>
                <a:gd name="T42" fmla="*/ 335 w 366"/>
                <a:gd name="T43" fmla="*/ 273 h 575"/>
                <a:gd name="T44" fmla="*/ 350 w 366"/>
                <a:gd name="T45" fmla="*/ 258 h 575"/>
                <a:gd name="T46" fmla="*/ 347 w 366"/>
                <a:gd name="T47" fmla="*/ 251 h 575"/>
                <a:gd name="T48" fmla="*/ 279 w 366"/>
                <a:gd name="T49" fmla="*/ 50 h 575"/>
                <a:gd name="T50" fmla="*/ 88 w 366"/>
                <a:gd name="T51" fmla="*/ 50 h 575"/>
                <a:gd name="T52" fmla="*/ 19 w 366"/>
                <a:gd name="T53" fmla="*/ 251 h 575"/>
                <a:gd name="T54" fmla="*/ 17 w 366"/>
                <a:gd name="T55" fmla="*/ 258 h 575"/>
                <a:gd name="T56" fmla="*/ 31 w 366"/>
                <a:gd name="T57" fmla="*/ 273 h 575"/>
                <a:gd name="T58" fmla="*/ 107 w 366"/>
                <a:gd name="T59" fmla="*/ 124 h 575"/>
                <a:gd name="T60" fmla="*/ 120 w 366"/>
                <a:gd name="T61" fmla="*/ 127 h 575"/>
                <a:gd name="T62" fmla="*/ 111 w 366"/>
                <a:gd name="T63" fmla="*/ 481 h 575"/>
                <a:gd name="T64" fmla="*/ 110 w 366"/>
                <a:gd name="T65" fmla="*/ 542 h 575"/>
                <a:gd name="T66" fmla="*/ 128 w 366"/>
                <a:gd name="T67" fmla="*/ 561 h 575"/>
                <a:gd name="T68" fmla="*/ 176 w 366"/>
                <a:gd name="T69" fmla="*/ 299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66" h="575">
                  <a:moveTo>
                    <a:pt x="238" y="575"/>
                  </a:moveTo>
                  <a:cubicBezTo>
                    <a:pt x="221" y="575"/>
                    <a:pt x="207" y="562"/>
                    <a:pt x="205" y="547"/>
                  </a:cubicBezTo>
                  <a:cubicBezTo>
                    <a:pt x="183" y="360"/>
                    <a:pt x="183" y="360"/>
                    <a:pt x="183" y="360"/>
                  </a:cubicBezTo>
                  <a:cubicBezTo>
                    <a:pt x="161" y="547"/>
                    <a:pt x="161" y="547"/>
                    <a:pt x="161" y="547"/>
                  </a:cubicBezTo>
                  <a:cubicBezTo>
                    <a:pt x="160" y="562"/>
                    <a:pt x="146" y="575"/>
                    <a:pt x="128" y="575"/>
                  </a:cubicBezTo>
                  <a:cubicBezTo>
                    <a:pt x="111" y="575"/>
                    <a:pt x="97" y="562"/>
                    <a:pt x="95" y="547"/>
                  </a:cubicBezTo>
                  <a:cubicBezTo>
                    <a:pt x="95" y="546"/>
                    <a:pt x="95" y="546"/>
                    <a:pt x="95" y="545"/>
                  </a:cubicBezTo>
                  <a:cubicBezTo>
                    <a:pt x="96" y="536"/>
                    <a:pt x="102" y="307"/>
                    <a:pt x="105" y="161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1" y="281"/>
                    <a:pt x="42" y="287"/>
                    <a:pt x="31" y="287"/>
                  </a:cubicBezTo>
                  <a:cubicBezTo>
                    <a:pt x="28" y="287"/>
                    <a:pt x="25" y="286"/>
                    <a:pt x="22" y="285"/>
                  </a:cubicBezTo>
                  <a:cubicBezTo>
                    <a:pt x="8" y="280"/>
                    <a:pt x="0" y="267"/>
                    <a:pt x="4" y="254"/>
                  </a:cubicBezTo>
                  <a:cubicBezTo>
                    <a:pt x="4" y="254"/>
                    <a:pt x="4" y="254"/>
                    <a:pt x="4" y="253"/>
                  </a:cubicBezTo>
                  <a:cubicBezTo>
                    <a:pt x="5" y="252"/>
                    <a:pt x="8" y="241"/>
                    <a:pt x="12" y="228"/>
                  </a:cubicBezTo>
                  <a:cubicBezTo>
                    <a:pt x="30" y="174"/>
                    <a:pt x="66" y="63"/>
                    <a:pt x="75" y="44"/>
                  </a:cubicBezTo>
                  <a:cubicBezTo>
                    <a:pt x="90" y="13"/>
                    <a:pt x="122" y="0"/>
                    <a:pt x="183" y="0"/>
                  </a:cubicBezTo>
                  <a:cubicBezTo>
                    <a:pt x="244" y="0"/>
                    <a:pt x="277" y="13"/>
                    <a:pt x="292" y="44"/>
                  </a:cubicBezTo>
                  <a:cubicBezTo>
                    <a:pt x="301" y="63"/>
                    <a:pt x="337" y="175"/>
                    <a:pt x="354" y="228"/>
                  </a:cubicBezTo>
                  <a:cubicBezTo>
                    <a:pt x="359" y="241"/>
                    <a:pt x="362" y="252"/>
                    <a:pt x="363" y="253"/>
                  </a:cubicBezTo>
                  <a:cubicBezTo>
                    <a:pt x="363" y="254"/>
                    <a:pt x="363" y="254"/>
                    <a:pt x="363" y="254"/>
                  </a:cubicBezTo>
                  <a:cubicBezTo>
                    <a:pt x="366" y="267"/>
                    <a:pt x="358" y="280"/>
                    <a:pt x="345" y="285"/>
                  </a:cubicBezTo>
                  <a:cubicBezTo>
                    <a:pt x="342" y="286"/>
                    <a:pt x="339" y="287"/>
                    <a:pt x="335" y="287"/>
                  </a:cubicBezTo>
                  <a:cubicBezTo>
                    <a:pt x="325" y="287"/>
                    <a:pt x="316" y="281"/>
                    <a:pt x="312" y="272"/>
                  </a:cubicBezTo>
                  <a:cubicBezTo>
                    <a:pt x="262" y="161"/>
                    <a:pt x="262" y="161"/>
                    <a:pt x="262" y="161"/>
                  </a:cubicBezTo>
                  <a:cubicBezTo>
                    <a:pt x="265" y="307"/>
                    <a:pt x="271" y="536"/>
                    <a:pt x="271" y="545"/>
                  </a:cubicBezTo>
                  <a:cubicBezTo>
                    <a:pt x="271" y="546"/>
                    <a:pt x="271" y="546"/>
                    <a:pt x="271" y="547"/>
                  </a:cubicBezTo>
                  <a:cubicBezTo>
                    <a:pt x="270" y="562"/>
                    <a:pt x="256" y="575"/>
                    <a:pt x="238" y="575"/>
                  </a:cubicBezTo>
                  <a:cubicBezTo>
                    <a:pt x="238" y="575"/>
                    <a:pt x="238" y="575"/>
                    <a:pt x="238" y="575"/>
                  </a:cubicBezTo>
                  <a:close/>
                  <a:moveTo>
                    <a:pt x="183" y="293"/>
                  </a:moveTo>
                  <a:cubicBezTo>
                    <a:pt x="187" y="293"/>
                    <a:pt x="190" y="296"/>
                    <a:pt x="190" y="299"/>
                  </a:cubicBezTo>
                  <a:cubicBezTo>
                    <a:pt x="219" y="545"/>
                    <a:pt x="219" y="545"/>
                    <a:pt x="219" y="545"/>
                  </a:cubicBezTo>
                  <a:cubicBezTo>
                    <a:pt x="220" y="554"/>
                    <a:pt x="228" y="561"/>
                    <a:pt x="238" y="561"/>
                  </a:cubicBezTo>
                  <a:cubicBezTo>
                    <a:pt x="238" y="568"/>
                    <a:pt x="238" y="568"/>
                    <a:pt x="238" y="568"/>
                  </a:cubicBezTo>
                  <a:cubicBezTo>
                    <a:pt x="238" y="561"/>
                    <a:pt x="238" y="561"/>
                    <a:pt x="238" y="561"/>
                  </a:cubicBezTo>
                  <a:cubicBezTo>
                    <a:pt x="248" y="561"/>
                    <a:pt x="257" y="554"/>
                    <a:pt x="257" y="546"/>
                  </a:cubicBezTo>
                  <a:cubicBezTo>
                    <a:pt x="257" y="546"/>
                    <a:pt x="257" y="546"/>
                    <a:pt x="257" y="546"/>
                  </a:cubicBezTo>
                  <a:cubicBezTo>
                    <a:pt x="257" y="542"/>
                    <a:pt x="257" y="537"/>
                    <a:pt x="257" y="528"/>
                  </a:cubicBezTo>
                  <a:cubicBezTo>
                    <a:pt x="256" y="517"/>
                    <a:pt x="256" y="500"/>
                    <a:pt x="256" y="481"/>
                  </a:cubicBezTo>
                  <a:cubicBezTo>
                    <a:pt x="255" y="441"/>
                    <a:pt x="253" y="389"/>
                    <a:pt x="252" y="337"/>
                  </a:cubicBezTo>
                  <a:cubicBezTo>
                    <a:pt x="249" y="232"/>
                    <a:pt x="247" y="127"/>
                    <a:pt x="247" y="127"/>
                  </a:cubicBezTo>
                  <a:cubicBezTo>
                    <a:pt x="247" y="124"/>
                    <a:pt x="249" y="121"/>
                    <a:pt x="252" y="120"/>
                  </a:cubicBezTo>
                  <a:cubicBezTo>
                    <a:pt x="255" y="120"/>
                    <a:pt x="259" y="121"/>
                    <a:pt x="260" y="124"/>
                  </a:cubicBezTo>
                  <a:cubicBezTo>
                    <a:pt x="325" y="266"/>
                    <a:pt x="325" y="266"/>
                    <a:pt x="325" y="266"/>
                  </a:cubicBezTo>
                  <a:cubicBezTo>
                    <a:pt x="326" y="270"/>
                    <a:pt x="330" y="273"/>
                    <a:pt x="335" y="273"/>
                  </a:cubicBezTo>
                  <a:cubicBezTo>
                    <a:pt x="337" y="273"/>
                    <a:pt x="339" y="272"/>
                    <a:pt x="340" y="272"/>
                  </a:cubicBezTo>
                  <a:cubicBezTo>
                    <a:pt x="347" y="270"/>
                    <a:pt x="351" y="263"/>
                    <a:pt x="350" y="258"/>
                  </a:cubicBezTo>
                  <a:cubicBezTo>
                    <a:pt x="350" y="258"/>
                    <a:pt x="350" y="258"/>
                    <a:pt x="350" y="258"/>
                  </a:cubicBezTo>
                  <a:cubicBezTo>
                    <a:pt x="349" y="256"/>
                    <a:pt x="348" y="254"/>
                    <a:pt x="347" y="251"/>
                  </a:cubicBezTo>
                  <a:cubicBezTo>
                    <a:pt x="346" y="247"/>
                    <a:pt x="344" y="240"/>
                    <a:pt x="341" y="232"/>
                  </a:cubicBezTo>
                  <a:cubicBezTo>
                    <a:pt x="325" y="183"/>
                    <a:pt x="288" y="69"/>
                    <a:pt x="279" y="50"/>
                  </a:cubicBezTo>
                  <a:cubicBezTo>
                    <a:pt x="270" y="32"/>
                    <a:pt x="252" y="14"/>
                    <a:pt x="183" y="14"/>
                  </a:cubicBezTo>
                  <a:cubicBezTo>
                    <a:pt x="115" y="14"/>
                    <a:pt x="96" y="32"/>
                    <a:pt x="88" y="50"/>
                  </a:cubicBezTo>
                  <a:cubicBezTo>
                    <a:pt x="79" y="69"/>
                    <a:pt x="42" y="183"/>
                    <a:pt x="26" y="232"/>
                  </a:cubicBezTo>
                  <a:cubicBezTo>
                    <a:pt x="23" y="240"/>
                    <a:pt x="21" y="247"/>
                    <a:pt x="19" y="251"/>
                  </a:cubicBezTo>
                  <a:cubicBezTo>
                    <a:pt x="19" y="254"/>
                    <a:pt x="18" y="256"/>
                    <a:pt x="17" y="258"/>
                  </a:cubicBezTo>
                  <a:cubicBezTo>
                    <a:pt x="17" y="258"/>
                    <a:pt x="17" y="258"/>
                    <a:pt x="17" y="258"/>
                  </a:cubicBezTo>
                  <a:cubicBezTo>
                    <a:pt x="16" y="263"/>
                    <a:pt x="20" y="270"/>
                    <a:pt x="26" y="272"/>
                  </a:cubicBezTo>
                  <a:cubicBezTo>
                    <a:pt x="28" y="272"/>
                    <a:pt x="30" y="273"/>
                    <a:pt x="31" y="273"/>
                  </a:cubicBezTo>
                  <a:cubicBezTo>
                    <a:pt x="36" y="273"/>
                    <a:pt x="41" y="270"/>
                    <a:pt x="42" y="266"/>
                  </a:cubicBezTo>
                  <a:cubicBezTo>
                    <a:pt x="107" y="124"/>
                    <a:pt x="107" y="124"/>
                    <a:pt x="107" y="124"/>
                  </a:cubicBezTo>
                  <a:cubicBezTo>
                    <a:pt x="108" y="121"/>
                    <a:pt x="111" y="120"/>
                    <a:pt x="115" y="120"/>
                  </a:cubicBezTo>
                  <a:cubicBezTo>
                    <a:pt x="118" y="121"/>
                    <a:pt x="120" y="124"/>
                    <a:pt x="120" y="127"/>
                  </a:cubicBezTo>
                  <a:cubicBezTo>
                    <a:pt x="120" y="127"/>
                    <a:pt x="117" y="232"/>
                    <a:pt x="115" y="337"/>
                  </a:cubicBezTo>
                  <a:cubicBezTo>
                    <a:pt x="114" y="389"/>
                    <a:pt x="112" y="442"/>
                    <a:pt x="111" y="481"/>
                  </a:cubicBezTo>
                  <a:cubicBezTo>
                    <a:pt x="111" y="500"/>
                    <a:pt x="110" y="517"/>
                    <a:pt x="110" y="528"/>
                  </a:cubicBezTo>
                  <a:cubicBezTo>
                    <a:pt x="110" y="534"/>
                    <a:pt x="110" y="539"/>
                    <a:pt x="110" y="542"/>
                  </a:cubicBezTo>
                  <a:cubicBezTo>
                    <a:pt x="109" y="543"/>
                    <a:pt x="109" y="544"/>
                    <a:pt x="109" y="546"/>
                  </a:cubicBezTo>
                  <a:cubicBezTo>
                    <a:pt x="110" y="554"/>
                    <a:pt x="118" y="561"/>
                    <a:pt x="128" y="561"/>
                  </a:cubicBezTo>
                  <a:cubicBezTo>
                    <a:pt x="138" y="561"/>
                    <a:pt x="147" y="554"/>
                    <a:pt x="147" y="546"/>
                  </a:cubicBezTo>
                  <a:cubicBezTo>
                    <a:pt x="176" y="299"/>
                    <a:pt x="176" y="299"/>
                    <a:pt x="176" y="299"/>
                  </a:cubicBezTo>
                  <a:cubicBezTo>
                    <a:pt x="177" y="296"/>
                    <a:pt x="180" y="293"/>
                    <a:pt x="183" y="2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688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2" grpId="0"/>
      <p:bldP spid="15" grpId="0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amuel-zeller-34751-unsplash.jpg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1" r="13849" b="17306"/>
          <a:stretch/>
        </p:blipFill>
        <p:spPr>
          <a:xfrm>
            <a:off x="0" y="0"/>
            <a:ext cx="5969000" cy="6858000"/>
          </a:xfrm>
          <a:prstGeom prst="rect">
            <a:avLst/>
          </a:prstGeom>
        </p:spPr>
      </p:pic>
      <p:pic>
        <p:nvPicPr>
          <p:cNvPr id="6" name="Picture 5" descr="Untitled-1.psd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1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864908" y="368323"/>
            <a:ext cx="4735413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400" dirty="0">
                <a:latin typeface="Century Gothic"/>
                <a:cs typeface="Century Gothic"/>
              </a:rPr>
              <a:t>Content</a:t>
            </a:r>
          </a:p>
        </p:txBody>
      </p:sp>
      <p:sp>
        <p:nvSpPr>
          <p:cNvPr id="25" name="Oval 24"/>
          <p:cNvSpPr/>
          <p:nvPr/>
        </p:nvSpPr>
        <p:spPr>
          <a:xfrm>
            <a:off x="7403419" y="1527750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51913" y="1581285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Project Introductions</a:t>
            </a:r>
          </a:p>
        </p:txBody>
      </p:sp>
      <p:sp>
        <p:nvSpPr>
          <p:cNvPr id="29" name="Oval 28"/>
          <p:cNvSpPr/>
          <p:nvPr/>
        </p:nvSpPr>
        <p:spPr>
          <a:xfrm>
            <a:off x="7403419" y="2477649"/>
            <a:ext cx="566990" cy="5669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051913" y="255211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A39A"/>
                </a:solidFill>
                <a:latin typeface="Century Gothic"/>
                <a:cs typeface="Century Gothic"/>
              </a:rPr>
              <a:t>Data Descriptions </a:t>
            </a:r>
          </a:p>
        </p:txBody>
      </p:sp>
      <p:sp>
        <p:nvSpPr>
          <p:cNvPr id="32" name="Oval 31"/>
          <p:cNvSpPr/>
          <p:nvPr/>
        </p:nvSpPr>
        <p:spPr>
          <a:xfrm>
            <a:off x="7403419" y="3434531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051913" y="3481083"/>
            <a:ext cx="4375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Methodology</a:t>
            </a:r>
          </a:p>
        </p:txBody>
      </p:sp>
      <p:sp>
        <p:nvSpPr>
          <p:cNvPr id="35" name="Oval 34"/>
          <p:cNvSpPr/>
          <p:nvPr/>
        </p:nvSpPr>
        <p:spPr>
          <a:xfrm>
            <a:off x="7403419" y="4353732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051913" y="440726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entury Gothic"/>
                <a:cs typeface="Century Gothic"/>
              </a:rPr>
              <a:t>Tools and Process</a:t>
            </a:r>
          </a:p>
        </p:txBody>
      </p:sp>
      <p:grpSp>
        <p:nvGrpSpPr>
          <p:cNvPr id="9" name="Group 8"/>
          <p:cNvGrpSpPr/>
          <p:nvPr/>
        </p:nvGrpSpPr>
        <p:grpSpPr>
          <a:xfrm flipH="1">
            <a:off x="-3518479" y="-1606646"/>
            <a:ext cx="10434162" cy="10434162"/>
            <a:chOff x="5081285" y="-1788081"/>
            <a:chExt cx="10434162" cy="10434162"/>
          </a:xfrm>
        </p:grpSpPr>
        <p:sp>
          <p:nvSpPr>
            <p:cNvPr id="23" name="Oval 22"/>
            <p:cNvSpPr/>
            <p:nvPr/>
          </p:nvSpPr>
          <p:spPr>
            <a:xfrm>
              <a:off x="5081285" y="2746472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solidFill>
                <a:srgbClr val="00A5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  <p:sp>
          <p:nvSpPr>
            <p:cNvPr id="19" name="Arc 18"/>
            <p:cNvSpPr/>
            <p:nvPr/>
          </p:nvSpPr>
          <p:spPr>
            <a:xfrm>
              <a:off x="5081285" y="-1788081"/>
              <a:ext cx="10434162" cy="10434162"/>
            </a:xfrm>
            <a:prstGeom prst="arc">
              <a:avLst>
                <a:gd name="adj1" fmla="val 11234594"/>
                <a:gd name="adj2" fmla="val 13442875"/>
              </a:avLst>
            </a:prstGeom>
            <a:ln>
              <a:solidFill>
                <a:srgbClr val="00A5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 flipH="1">
            <a:off x="-1918886" y="-634749"/>
            <a:ext cx="8207966" cy="8127498"/>
            <a:chOff x="5737460" y="-634749"/>
            <a:chExt cx="8207966" cy="8127498"/>
          </a:xfrm>
        </p:grpSpPr>
        <p:sp>
          <p:nvSpPr>
            <p:cNvPr id="21" name="Oval 20"/>
            <p:cNvSpPr/>
            <p:nvPr/>
          </p:nvSpPr>
          <p:spPr>
            <a:xfrm>
              <a:off x="5937452" y="2252307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entury Gothic"/>
                <a:cs typeface="Century Gothic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737460" y="-634749"/>
              <a:ext cx="8207966" cy="8127498"/>
              <a:chOff x="5737460" y="-634749"/>
              <a:chExt cx="8207966" cy="8127498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5817928" y="-634749"/>
                <a:ext cx="8127498" cy="8127498"/>
                <a:chOff x="5817928" y="-634749"/>
                <a:chExt cx="8127498" cy="8127498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3FA597-E08C-4939-81BB-DA080539A0E2}"/>
                    </a:ext>
                  </a:extLst>
                </p:cNvPr>
                <p:cNvSpPr/>
                <p:nvPr/>
              </p:nvSpPr>
              <p:spPr>
                <a:xfrm>
                  <a:off x="6211382" y="1444519"/>
                  <a:ext cx="160935" cy="16093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rgbClr val="00A5D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  <p:sp>
              <p:nvSpPr>
                <p:cNvPr id="18" name="Arc 17"/>
                <p:cNvSpPr/>
                <p:nvPr/>
              </p:nvSpPr>
              <p:spPr>
                <a:xfrm>
                  <a:off x="5817928" y="-634749"/>
                  <a:ext cx="8127498" cy="8127498"/>
                </a:xfrm>
                <a:prstGeom prst="arc">
                  <a:avLst>
                    <a:gd name="adj1" fmla="val 6981194"/>
                    <a:gd name="adj2" fmla="val 12419383"/>
                  </a:avLst>
                </a:prstGeom>
                <a:ln>
                  <a:solidFill>
                    <a:schemeClr val="accent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</p:grp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E891CAF4-6A10-47B4-A278-2F546B0332D7}"/>
                  </a:ext>
                </a:extLst>
              </p:cNvPr>
              <p:cNvSpPr/>
              <p:nvPr/>
            </p:nvSpPr>
            <p:spPr>
              <a:xfrm>
                <a:off x="5737460" y="3179933"/>
                <a:ext cx="160935" cy="16093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00A5D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entury Gothic"/>
                  <a:cs typeface="Century Gothic"/>
                </a:endParaRPr>
              </a:p>
            </p:txBody>
          </p:sp>
        </p:grpSp>
      </p:grpSp>
      <p:sp>
        <p:nvSpPr>
          <p:cNvPr id="27" name="Oval 26"/>
          <p:cNvSpPr/>
          <p:nvPr/>
        </p:nvSpPr>
        <p:spPr>
          <a:xfrm>
            <a:off x="7399515" y="5248576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048009" y="5302111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entury Gothic"/>
                <a:cs typeface="Century Gothic"/>
              </a:rPr>
              <a:t>Conclusion and Improvement</a:t>
            </a:r>
          </a:p>
        </p:txBody>
      </p:sp>
    </p:spTree>
    <p:extLst>
      <p:ext uri="{BB962C8B-B14F-4D97-AF65-F5344CB8AC3E}">
        <p14:creationId xmlns:p14="http://schemas.microsoft.com/office/powerpoint/2010/main" val="4254385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9" grpId="0" animBg="1"/>
      <p:bldP spid="30" grpId="0"/>
      <p:bldP spid="32" grpId="0" animBg="1"/>
      <p:bldP spid="33" grpId="0"/>
      <p:bldP spid="35" grpId="0" animBg="1"/>
      <p:bldP spid="36" grpId="0"/>
      <p:bldP spid="27" grpId="0" animBg="1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2D6FE4-FFE8-FD4D-8B02-A8DA13401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F3ECF-9E90-4339-A08B-90B4B7A7F027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337452-03BB-9A41-B294-D626DE81A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690" y="2392680"/>
            <a:ext cx="3251200" cy="4038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098221-B833-944D-8A31-4B3ACA39A09C}"/>
              </a:ext>
            </a:extLst>
          </p:cNvPr>
          <p:cNvSpPr txBox="1"/>
          <p:nvPr/>
        </p:nvSpPr>
        <p:spPr>
          <a:xfrm>
            <a:off x="732790" y="331470"/>
            <a:ext cx="10783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rPr>
              <a:t>Data Descriptions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74F3B0-1672-4E4B-9E0D-372B8E1DFD51}"/>
              </a:ext>
            </a:extLst>
          </p:cNvPr>
          <p:cNvSpPr txBox="1"/>
          <p:nvPr/>
        </p:nvSpPr>
        <p:spPr>
          <a:xfrm>
            <a:off x="834390" y="1131570"/>
            <a:ext cx="1068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Data preparation in most cases require up to 80% time in the Data Science project. How data is gathered and analyzed depends on many factors.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1850E9-F745-2945-85BA-D25DE4591F6F}"/>
              </a:ext>
            </a:extLst>
          </p:cNvPr>
          <p:cNvSpPr txBox="1"/>
          <p:nvPr/>
        </p:nvSpPr>
        <p:spPr>
          <a:xfrm>
            <a:off x="5360670" y="2571750"/>
            <a:ext cx="54361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Aspects should be considered in the data collection</a:t>
            </a:r>
            <a:endParaRPr 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6F7005-FA88-594F-B3E9-0BAFE246C052}"/>
              </a:ext>
            </a:extLst>
          </p:cNvPr>
          <p:cNvSpPr txBox="1"/>
          <p:nvPr/>
        </p:nvSpPr>
        <p:spPr>
          <a:xfrm>
            <a:off x="5421630" y="3623310"/>
            <a:ext cx="6080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latin typeface="Century Gothic" panose="020B0502020202020204" pitchFamily="34" charset="0"/>
              </a:rPr>
              <a:t>Toronto schools Data :  collected from Toronto city open dataset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AB5C5A-095A-654F-8868-1CC3DEB03AC4}"/>
              </a:ext>
            </a:extLst>
          </p:cNvPr>
          <p:cNvSpPr txBox="1"/>
          <p:nvPr/>
        </p:nvSpPr>
        <p:spPr>
          <a:xfrm>
            <a:off x="5444490" y="4171950"/>
            <a:ext cx="4142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latin typeface="Century Gothic" panose="020B0502020202020204" pitchFamily="34" charset="0"/>
              </a:rPr>
              <a:t>Geo data : collected from Wiki and others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5E19E5-2101-734A-80AE-49DA793D8AF3}"/>
              </a:ext>
            </a:extLst>
          </p:cNvPr>
          <p:cNvSpPr txBox="1"/>
          <p:nvPr/>
        </p:nvSpPr>
        <p:spPr>
          <a:xfrm>
            <a:off x="5459730" y="4735830"/>
            <a:ext cx="53046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latin typeface="Century Gothic" panose="020B0502020202020204" pitchFamily="34" charset="0"/>
              </a:rPr>
              <a:t>School Ranking data : collected Fraser Institute web site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217F41-3976-9A4E-AFBE-63AAB01D7412}"/>
              </a:ext>
            </a:extLst>
          </p:cNvPr>
          <p:cNvSpPr txBox="1"/>
          <p:nvPr/>
        </p:nvSpPr>
        <p:spPr>
          <a:xfrm>
            <a:off x="5474970" y="5322570"/>
            <a:ext cx="64235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latin typeface="Century Gothic" panose="020B0502020202020204" pitchFamily="34" charset="0"/>
              </a:rPr>
              <a:t>Correlation data : existing tutor services; and borough income range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07BB60-59FF-9D40-A51A-0F19B4F8796D}"/>
              </a:ext>
            </a:extLst>
          </p:cNvPr>
          <p:cNvSpPr txBox="1"/>
          <p:nvPr/>
        </p:nvSpPr>
        <p:spPr>
          <a:xfrm>
            <a:off x="5402580" y="3135630"/>
            <a:ext cx="45720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sz="1400" dirty="0">
                <a:latin typeface="Century Gothic" panose="020B0502020202020204" pitchFamily="34" charset="0"/>
              </a:rPr>
              <a:t>Toronto nationhood Data :  collected from </a:t>
            </a:r>
            <a:r>
              <a:rPr lang="en-CA" sz="1400" dirty="0" err="1">
                <a:latin typeface="Century Gothic" panose="020B0502020202020204" pitchFamily="34" charset="0"/>
              </a:rPr>
              <a:t>WiKI</a:t>
            </a:r>
            <a:endParaRPr lang="en-CA" sz="14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824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amuel-zeller-34751-unsplash.jpg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1" r="13849" b="17306"/>
          <a:stretch/>
        </p:blipFill>
        <p:spPr>
          <a:xfrm>
            <a:off x="0" y="0"/>
            <a:ext cx="5969000" cy="6858000"/>
          </a:xfrm>
          <a:prstGeom prst="rect">
            <a:avLst/>
          </a:prstGeom>
        </p:spPr>
      </p:pic>
      <p:pic>
        <p:nvPicPr>
          <p:cNvPr id="6" name="Picture 5" descr="Untitled-1.psd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41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864908" y="368323"/>
            <a:ext cx="4735413" cy="5232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400" dirty="0">
                <a:latin typeface="Century Gothic"/>
                <a:cs typeface="Century Gothic"/>
              </a:rPr>
              <a:t>Content</a:t>
            </a:r>
          </a:p>
        </p:txBody>
      </p:sp>
      <p:sp>
        <p:nvSpPr>
          <p:cNvPr id="25" name="Oval 24"/>
          <p:cNvSpPr/>
          <p:nvPr/>
        </p:nvSpPr>
        <p:spPr>
          <a:xfrm>
            <a:off x="7403419" y="1527750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1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51913" y="1581285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Project Introductions</a:t>
            </a:r>
          </a:p>
        </p:txBody>
      </p:sp>
      <p:sp>
        <p:nvSpPr>
          <p:cNvPr id="29" name="Oval 28"/>
          <p:cNvSpPr/>
          <p:nvPr/>
        </p:nvSpPr>
        <p:spPr>
          <a:xfrm>
            <a:off x="7403419" y="2477649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Century Gothic"/>
                <a:cs typeface="Century Gothic"/>
              </a:rPr>
              <a:t>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051913" y="255211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entury Gothic"/>
                <a:cs typeface="Century Gothic"/>
              </a:rPr>
              <a:t>Data Descriptions</a:t>
            </a:r>
          </a:p>
        </p:txBody>
      </p:sp>
      <p:sp>
        <p:nvSpPr>
          <p:cNvPr id="32" name="Oval 31"/>
          <p:cNvSpPr/>
          <p:nvPr/>
        </p:nvSpPr>
        <p:spPr>
          <a:xfrm>
            <a:off x="7403419" y="3434531"/>
            <a:ext cx="566990" cy="5669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3</a:t>
            </a:r>
          </a:p>
        </p:txBody>
      </p:sp>
      <p:sp>
        <p:nvSpPr>
          <p:cNvPr id="33" name="Rectangle 32"/>
          <p:cNvSpPr/>
          <p:nvPr/>
        </p:nvSpPr>
        <p:spPr>
          <a:xfrm>
            <a:off x="8051913" y="3481083"/>
            <a:ext cx="4375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  <a:latin typeface="Century Gothic"/>
                <a:cs typeface="Century Gothic"/>
              </a:rPr>
              <a:t>Methodology</a:t>
            </a:r>
          </a:p>
        </p:txBody>
      </p:sp>
      <p:sp>
        <p:nvSpPr>
          <p:cNvPr id="35" name="Oval 34"/>
          <p:cNvSpPr/>
          <p:nvPr/>
        </p:nvSpPr>
        <p:spPr>
          <a:xfrm>
            <a:off x="7403419" y="4353732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4</a:t>
            </a:r>
          </a:p>
        </p:txBody>
      </p:sp>
      <p:sp>
        <p:nvSpPr>
          <p:cNvPr id="36" name="Rectangle 35"/>
          <p:cNvSpPr/>
          <p:nvPr/>
        </p:nvSpPr>
        <p:spPr>
          <a:xfrm>
            <a:off x="8051913" y="4407267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entury Gothic"/>
                <a:cs typeface="Century Gothic"/>
              </a:rPr>
              <a:t>Tools and Process</a:t>
            </a:r>
          </a:p>
        </p:txBody>
      </p:sp>
      <p:grpSp>
        <p:nvGrpSpPr>
          <p:cNvPr id="9" name="Group 8"/>
          <p:cNvGrpSpPr/>
          <p:nvPr/>
        </p:nvGrpSpPr>
        <p:grpSpPr>
          <a:xfrm flipH="1">
            <a:off x="-3518479" y="-1606646"/>
            <a:ext cx="10434162" cy="10434162"/>
            <a:chOff x="5081285" y="-1788081"/>
            <a:chExt cx="10434162" cy="10434162"/>
          </a:xfrm>
        </p:grpSpPr>
        <p:sp>
          <p:nvSpPr>
            <p:cNvPr id="23" name="Oval 22"/>
            <p:cNvSpPr/>
            <p:nvPr/>
          </p:nvSpPr>
          <p:spPr>
            <a:xfrm>
              <a:off x="5081285" y="2746472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solidFill>
                <a:srgbClr val="00A5D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  <p:sp>
          <p:nvSpPr>
            <p:cNvPr id="19" name="Arc 18"/>
            <p:cNvSpPr/>
            <p:nvPr/>
          </p:nvSpPr>
          <p:spPr>
            <a:xfrm>
              <a:off x="5081285" y="-1788081"/>
              <a:ext cx="10434162" cy="10434162"/>
            </a:xfrm>
            <a:prstGeom prst="arc">
              <a:avLst>
                <a:gd name="adj1" fmla="val 11234594"/>
                <a:gd name="adj2" fmla="val 13442875"/>
              </a:avLst>
            </a:prstGeom>
            <a:ln>
              <a:solidFill>
                <a:srgbClr val="00A5D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Century Gothic"/>
                <a:cs typeface="Century Gothic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 flipH="1">
            <a:off x="-1918886" y="-634749"/>
            <a:ext cx="8207966" cy="8127498"/>
            <a:chOff x="5737460" y="-634749"/>
            <a:chExt cx="8207966" cy="8127498"/>
          </a:xfrm>
        </p:grpSpPr>
        <p:sp>
          <p:nvSpPr>
            <p:cNvPr id="21" name="Oval 20"/>
            <p:cNvSpPr/>
            <p:nvPr/>
          </p:nvSpPr>
          <p:spPr>
            <a:xfrm>
              <a:off x="5937452" y="2252307"/>
              <a:ext cx="78442" cy="78442"/>
            </a:xfrm>
            <a:prstGeom prst="ellipse">
              <a:avLst/>
            </a:prstGeom>
            <a:solidFill>
              <a:srgbClr val="00A5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entury Gothic"/>
                <a:cs typeface="Century Gothic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737460" y="-634749"/>
              <a:ext cx="8207966" cy="8127498"/>
              <a:chOff x="5737460" y="-634749"/>
              <a:chExt cx="8207966" cy="8127498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5817928" y="-634749"/>
                <a:ext cx="8127498" cy="8127498"/>
                <a:chOff x="5817928" y="-634749"/>
                <a:chExt cx="8127498" cy="8127498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3FA597-E08C-4939-81BB-DA080539A0E2}"/>
                    </a:ext>
                  </a:extLst>
                </p:cNvPr>
                <p:cNvSpPr/>
                <p:nvPr/>
              </p:nvSpPr>
              <p:spPr>
                <a:xfrm>
                  <a:off x="6211382" y="1444519"/>
                  <a:ext cx="160935" cy="16093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rgbClr val="00A5D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  <p:sp>
              <p:nvSpPr>
                <p:cNvPr id="18" name="Arc 17"/>
                <p:cNvSpPr/>
                <p:nvPr/>
              </p:nvSpPr>
              <p:spPr>
                <a:xfrm>
                  <a:off x="5817928" y="-634749"/>
                  <a:ext cx="8127498" cy="8127498"/>
                </a:xfrm>
                <a:prstGeom prst="arc">
                  <a:avLst>
                    <a:gd name="adj1" fmla="val 6981194"/>
                    <a:gd name="adj2" fmla="val 12419383"/>
                  </a:avLst>
                </a:prstGeom>
                <a:ln>
                  <a:solidFill>
                    <a:schemeClr val="accent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Century Gothic"/>
                    <a:cs typeface="Century Gothic"/>
                  </a:endParaRPr>
                </a:p>
              </p:txBody>
            </p:sp>
          </p:grp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E891CAF4-6A10-47B4-A278-2F546B0332D7}"/>
                  </a:ext>
                </a:extLst>
              </p:cNvPr>
              <p:cNvSpPr/>
              <p:nvPr/>
            </p:nvSpPr>
            <p:spPr>
              <a:xfrm>
                <a:off x="5737460" y="3179933"/>
                <a:ext cx="160935" cy="16093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rgbClr val="00A5D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entury Gothic"/>
                  <a:cs typeface="Century Gothic"/>
                </a:endParaRPr>
              </a:p>
            </p:txBody>
          </p:sp>
        </p:grpSp>
      </p:grpSp>
      <p:sp>
        <p:nvSpPr>
          <p:cNvPr id="27" name="Oval 26"/>
          <p:cNvSpPr/>
          <p:nvPr/>
        </p:nvSpPr>
        <p:spPr>
          <a:xfrm>
            <a:off x="7399515" y="5248576"/>
            <a:ext cx="566990" cy="5669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  <a:latin typeface="Century Gothic"/>
                <a:cs typeface="Century Gothic"/>
              </a:rPr>
              <a:t>5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048009" y="5302111"/>
            <a:ext cx="40023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Century Gothic"/>
                <a:cs typeface="Century Gothic"/>
              </a:rPr>
              <a:t>Conclusion and Improvement</a:t>
            </a:r>
          </a:p>
        </p:txBody>
      </p:sp>
    </p:spTree>
    <p:extLst>
      <p:ext uri="{BB962C8B-B14F-4D97-AF65-F5344CB8AC3E}">
        <p14:creationId xmlns:p14="http://schemas.microsoft.com/office/powerpoint/2010/main" val="1099762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3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3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9" grpId="0" animBg="1"/>
      <p:bldP spid="30" grpId="0"/>
      <p:bldP spid="32" grpId="0" animBg="1"/>
      <p:bldP spid="33" grpId="0"/>
      <p:bldP spid="35" grpId="0" animBg="1"/>
      <p:bldP spid="36" grpId="0"/>
      <p:bldP spid="27" grpId="0" animBg="1"/>
      <p:bldP spid="28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52271"/>
      </a:accent1>
      <a:accent2>
        <a:srgbClr val="00A39A"/>
      </a:accent2>
      <a:accent3>
        <a:srgbClr val="23AC38"/>
      </a:accent3>
      <a:accent4>
        <a:srgbClr val="7DC3E7"/>
      </a:accent4>
      <a:accent5>
        <a:srgbClr val="00A5D3"/>
      </a:accent5>
      <a:accent6>
        <a:srgbClr val="182D8A"/>
      </a:accent6>
      <a:hlink>
        <a:srgbClr val="959394"/>
      </a:hlink>
      <a:folHlink>
        <a:srgbClr val="80008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1203</Words>
  <Application>Microsoft Macintosh PowerPoint</Application>
  <PresentationFormat>Widescreen</PresentationFormat>
  <Paragraphs>208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Century Gothic</vt:lpstr>
      <vt:lpstr>Helvetica Light</vt:lpstr>
      <vt:lpstr>Impact</vt:lpstr>
      <vt:lpstr>Office Theme</vt:lpstr>
      <vt:lpstr>PowerPoint Presentation</vt:lpstr>
      <vt:lpstr>PowerPoint Presentation</vt:lpstr>
      <vt:lpstr>PowerPoint Presentation</vt:lpstr>
      <vt:lpstr>Toronto – International Business Center </vt:lpstr>
      <vt:lpstr>PowerPoint Presentation</vt:lpstr>
      <vt:lpstr>Business Opportunity</vt:lpstr>
      <vt:lpstr>PowerPoint Presentation</vt:lpstr>
      <vt:lpstr>PowerPoint Presentation</vt:lpstr>
      <vt:lpstr>PowerPoint Presentation</vt:lpstr>
      <vt:lpstr>PowerPoint Presentation</vt:lpstr>
      <vt:lpstr>Five Aspects in 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Rose Condon</dc:creator>
  <cp:lastModifiedBy>Rose Condon</cp:lastModifiedBy>
  <cp:revision>12</cp:revision>
  <dcterms:created xsi:type="dcterms:W3CDTF">2019-10-22T18:17:54Z</dcterms:created>
  <dcterms:modified xsi:type="dcterms:W3CDTF">2019-10-22T20:26:02Z</dcterms:modified>
</cp:coreProperties>
</file>